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A9B207-CC97-2411-5DE7-5378BB44F743}" name="Allison FitzGerald" initials="AF" userId="S::allison.fitzgerald@globalskin.org::1e5ae285-cf7f-41b5-bdaa-7cdb605e9692" providerId="AD"/>
  <p188:author id="{5FDDE234-B3B7-C993-7B69-B2BF512D6B94}" name="Visnja Zaborski Breton" initials="VZB" userId="S::visnja.zaborski-breton@globalskin.org::00f44983-0da4-4472-b087-f32c7d9e60ff" providerId="AD"/>
  <p188:author id="{0B7AED47-20EF-7875-D1F5-16DB53B11FEF}" name="Rachael Pattinson" initials="RP" userId="Rachael Pattinson" providerId="None"/>
  <p188:author id="{E28C01AA-9B59-9A7F-29DA-F8BB6CF0CEDA}" name="Jennifer Austin" initials="JA" userId="S::jennifer.austin@globalskin.org::fc2cbed1-93d8-408a-a67e-d0bfcdf0ec2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WIS-Admin" initials="G" lastIdx="2" clrIdx="0">
    <p:extLst>
      <p:ext uri="{19B8F6BF-5375-455C-9EA6-DF929625EA0E}">
        <p15:presenceInfo xmlns:p15="http://schemas.microsoft.com/office/powerpoint/2012/main" userId="669ff03de7ebf66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216262-A700-4E67-960C-7892D9B8A510}" v="73" dt="2023-10-10T18:52:38.4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329" autoAdjust="0"/>
    <p:restoredTop sz="96120" autoAdjust="0"/>
  </p:normalViewPr>
  <p:slideViewPr>
    <p:cSldViewPr>
      <p:cViewPr>
        <p:scale>
          <a:sx n="150" d="100"/>
          <a:sy n="150" d="100"/>
        </p:scale>
        <p:origin x="-2556" y="-8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ison FitzGerald" userId="1e5ae285-cf7f-41b5-bdaa-7cdb605e9692" providerId="ADAL" clId="{BD216262-A700-4E67-960C-7892D9B8A510}"/>
    <pc:docChg chg="undo custSel modSld">
      <pc:chgData name="Allison FitzGerald" userId="1e5ae285-cf7f-41b5-bdaa-7cdb605e9692" providerId="ADAL" clId="{BD216262-A700-4E67-960C-7892D9B8A510}" dt="2023-10-10T18:52:38.497" v="78" actId="20577"/>
      <pc:docMkLst>
        <pc:docMk/>
      </pc:docMkLst>
      <pc:sldChg chg="modSp mod">
        <pc:chgData name="Allison FitzGerald" userId="1e5ae285-cf7f-41b5-bdaa-7cdb605e9692" providerId="ADAL" clId="{BD216262-A700-4E67-960C-7892D9B8A510}" dt="2023-10-10T18:52:38.497" v="78" actId="20577"/>
        <pc:sldMkLst>
          <pc:docMk/>
          <pc:sldMk cId="2099497373" sldId="257"/>
        </pc:sldMkLst>
        <pc:spChg chg="mod">
          <ac:chgData name="Allison FitzGerald" userId="1e5ae285-cf7f-41b5-bdaa-7cdb605e9692" providerId="ADAL" clId="{BD216262-A700-4E67-960C-7892D9B8A510}" dt="2023-10-10T18:50:08.327" v="69" actId="115"/>
          <ac:spMkLst>
            <pc:docMk/>
            <pc:sldMk cId="2099497373" sldId="257"/>
            <ac:spMk id="61" creationId="{00000000-0000-0000-0000-000000000000}"/>
          </ac:spMkLst>
        </pc:spChg>
        <pc:graphicFrameChg chg="mod modGraphic">
          <ac:chgData name="Allison FitzGerald" userId="1e5ae285-cf7f-41b5-bdaa-7cdb605e9692" providerId="ADAL" clId="{BD216262-A700-4E67-960C-7892D9B8A510}" dt="2023-10-10T18:52:38.497" v="78" actId="20577"/>
          <ac:graphicFrameMkLst>
            <pc:docMk/>
            <pc:sldMk cId="2099497373" sldId="257"/>
            <ac:graphicFrameMk id="12" creationId="{D51E7CCB-36CA-4D0E-B7A1-8CB70AE86301}"/>
          </ac:graphicFrameMkLst>
        </pc:graphicFrameChg>
        <pc:graphicFrameChg chg="mod">
          <ac:chgData name="Allison FitzGerald" userId="1e5ae285-cf7f-41b5-bdaa-7cdb605e9692" providerId="ADAL" clId="{BD216262-A700-4E67-960C-7892D9B8A510}" dt="2023-10-10T18:47:41.465" v="37" actId="1076"/>
          <ac:graphicFrameMkLst>
            <pc:docMk/>
            <pc:sldMk cId="2099497373" sldId="257"/>
            <ac:graphicFrameMk id="72" creationId="{10275200-F569-2275-B747-7A7F1B85AEDA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099DE-4D21-425E-8DB8-CDA8ABDD9EF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12890468-EEA2-43D1-9FD5-B7F9597FD4A8}">
      <dgm:prSet phldrT="[Text]" custT="1"/>
      <dgm:spPr/>
      <dgm:t>
        <a:bodyPr/>
        <a:lstStyle/>
        <a:p>
          <a:r>
            <a:rPr lang="en-CA" sz="600">
              <a:latin typeface="+mj-lt"/>
            </a:rPr>
            <a:t>Item Gathering: 2019-2020</a:t>
          </a:r>
        </a:p>
      </dgm:t>
    </dgm:pt>
    <dgm:pt modelId="{C1F0B087-C418-4488-87B4-B96BA50DD02F}" type="parTrans" cxnId="{71D56420-F1EB-410A-AF5C-B2BDC477E3FF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DCC47B34-F9FF-49BA-B91D-30B8EA83023E}" type="sibTrans" cxnId="{71D56420-F1EB-410A-AF5C-B2BDC477E3FF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BA1DC333-04CB-45FD-A3DD-A72CF4CDE76B}">
      <dgm:prSet phldrT="[Text]" custT="1"/>
      <dgm:spPr/>
      <dgm:t>
        <a:bodyPr/>
        <a:lstStyle/>
        <a:p>
          <a:r>
            <a:rPr lang="en-CA" sz="600" dirty="0">
              <a:latin typeface="+mj-lt"/>
            </a:rPr>
            <a:t>Workshop: </a:t>
          </a:r>
          <a:r>
            <a:rPr lang="en-CA" sz="600" b="1" dirty="0">
              <a:latin typeface="+mj-lt"/>
            </a:rPr>
            <a:t>37</a:t>
          </a:r>
          <a:r>
            <a:rPr lang="en-CA" sz="600" dirty="0">
              <a:latin typeface="+mj-lt"/>
            </a:rPr>
            <a:t> patients in </a:t>
          </a:r>
          <a:r>
            <a:rPr lang="en-CA" sz="600" b="1" dirty="0">
              <a:latin typeface="+mj-lt"/>
            </a:rPr>
            <a:t>16</a:t>
          </a:r>
          <a:r>
            <a:rPr lang="en-CA" sz="600" dirty="0">
              <a:latin typeface="+mj-lt"/>
            </a:rPr>
            <a:t> countries and </a:t>
          </a:r>
          <a:r>
            <a:rPr lang="en-CA" sz="600" b="1" dirty="0">
              <a:latin typeface="+mj-lt"/>
            </a:rPr>
            <a:t>14</a:t>
          </a:r>
          <a:r>
            <a:rPr lang="en-CA" sz="600" dirty="0">
              <a:latin typeface="+mj-lt"/>
            </a:rPr>
            <a:t> diseases</a:t>
          </a:r>
        </a:p>
      </dgm:t>
    </dgm:pt>
    <dgm:pt modelId="{05FDE753-9DC9-417C-B7DD-A4CCD4EC0D34}" type="parTrans" cxnId="{CE5495B1-EB85-46CF-9B50-BB92C30C4A6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BF0EE05-1F20-4529-A5BA-DF357ECE80E9}" type="sibTrans" cxnId="{CE5495B1-EB85-46CF-9B50-BB92C30C4A6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8D3AFEA-1BFB-4A69-954B-A708AE497FB1}">
      <dgm:prSet phldrT="[Text]" custT="1"/>
      <dgm:spPr/>
      <dgm:t>
        <a:bodyPr/>
        <a:lstStyle/>
        <a:p>
          <a:r>
            <a:rPr lang="en-CA" sz="600">
              <a:latin typeface="+mj-lt"/>
            </a:rPr>
            <a:t>Patient interviews: </a:t>
          </a:r>
          <a:r>
            <a:rPr lang="en-CA" sz="600" b="1">
              <a:latin typeface="+mj-lt"/>
            </a:rPr>
            <a:t>28</a:t>
          </a:r>
          <a:r>
            <a:rPr lang="en-CA" sz="600">
              <a:latin typeface="+mj-lt"/>
            </a:rPr>
            <a:t> patients in </a:t>
          </a:r>
          <a:r>
            <a:rPr lang="en-CA" sz="600" b="1">
              <a:latin typeface="+mj-lt"/>
            </a:rPr>
            <a:t>11</a:t>
          </a:r>
          <a:r>
            <a:rPr lang="en-CA" sz="600">
              <a:latin typeface="+mj-lt"/>
            </a:rPr>
            <a:t> countries and </a:t>
          </a:r>
          <a:r>
            <a:rPr lang="en-CA" sz="600" b="1">
              <a:latin typeface="+mj-lt"/>
            </a:rPr>
            <a:t>5</a:t>
          </a:r>
          <a:r>
            <a:rPr lang="en-CA" sz="600">
              <a:latin typeface="+mj-lt"/>
            </a:rPr>
            <a:t> diseases</a:t>
          </a:r>
        </a:p>
      </dgm:t>
    </dgm:pt>
    <dgm:pt modelId="{E260466A-5274-4C48-A353-E65CEFD7A8C6}" type="parTrans" cxnId="{ED80087B-2588-479B-ABC0-A089EAF829B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F260B0CA-0991-40F2-9380-E24EB0C4F87A}" type="sibTrans" cxnId="{ED80087B-2588-479B-ABC0-A089EAF829B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949E59D7-793C-48EC-837A-CBCA541F1E94}">
      <dgm:prSet phldrT="[Text]" custT="1"/>
      <dgm:spPr/>
      <dgm:t>
        <a:bodyPr/>
        <a:lstStyle/>
        <a:p>
          <a:r>
            <a:rPr lang="en-CA" sz="600">
              <a:latin typeface="+mj-lt"/>
            </a:rPr>
            <a:t>Delphi Surveys: 2020-2021</a:t>
          </a:r>
        </a:p>
      </dgm:t>
    </dgm:pt>
    <dgm:pt modelId="{3ADD1725-5A97-477A-BFC8-62362E10D8C7}" type="parTrans" cxnId="{364DF871-980B-49B0-82DB-DF47D4EAC83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8E767A6D-37C9-4448-92A7-CD5CC60CE42E}" type="sibTrans" cxnId="{364DF871-980B-49B0-82DB-DF47D4EAC83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94E1EC2-3348-4F32-84DB-0A5F134E0923}">
      <dgm:prSet phldrT="[Text]" custT="1"/>
      <dgm:spPr/>
      <dgm:t>
        <a:bodyPr/>
        <a:lstStyle/>
        <a:p>
          <a:pPr rtl="0"/>
          <a:r>
            <a:rPr lang="en-CA" sz="600" b="1" spc="-30" dirty="0">
              <a:latin typeface="+mj-lt"/>
              <a:ea typeface="Calibri" panose="020F0502020204030204" pitchFamily="34" charset="0"/>
              <a:cs typeface="Times New Roman"/>
            </a:rPr>
            <a:t>1154</a:t>
          </a:r>
          <a:r>
            <a:rPr lang="en-CA" sz="600" spc="-30" dirty="0">
              <a:latin typeface="+mj-lt"/>
              <a:ea typeface="Calibri" panose="020F0502020204030204" pitchFamily="34" charset="0"/>
              <a:cs typeface="Times New Roman"/>
            </a:rPr>
            <a:t> patients in </a:t>
          </a:r>
          <a:r>
            <a:rPr lang="en-CA" sz="600" b="1" spc="-30" dirty="0">
              <a:latin typeface="+mj-lt"/>
              <a:ea typeface="Calibri" panose="020F0502020204030204" pitchFamily="34" charset="0"/>
              <a:cs typeface="Times New Roman"/>
            </a:rPr>
            <a:t>61</a:t>
          </a:r>
          <a:r>
            <a:rPr lang="en-CA" sz="600" spc="-30" dirty="0">
              <a:latin typeface="+mj-lt"/>
              <a:ea typeface="Calibri" panose="020F0502020204030204" pitchFamily="34" charset="0"/>
              <a:cs typeface="Times New Roman"/>
            </a:rPr>
            <a:t> countries and </a:t>
          </a:r>
          <a:r>
            <a:rPr lang="en-CA" sz="600" b="1" spc="-30" dirty="0">
              <a:latin typeface="+mj-lt"/>
              <a:ea typeface="Calibri" panose="020F0502020204030204" pitchFamily="34" charset="0"/>
              <a:cs typeface="Times New Roman"/>
            </a:rPr>
            <a:t>90</a:t>
          </a:r>
          <a:r>
            <a:rPr lang="en-CA" sz="600" spc="-30" dirty="0">
              <a:latin typeface="+mj-lt"/>
              <a:ea typeface="Calibri" panose="020F0502020204030204" pitchFamily="34" charset="0"/>
              <a:cs typeface="Times New Roman"/>
            </a:rPr>
            <a:t> diseases</a:t>
          </a:r>
          <a:r>
            <a:rPr lang="en-CA" sz="600" spc="-30" dirty="0">
              <a:latin typeface="+mj-lt"/>
              <a:cs typeface="Times New Roman"/>
            </a:rPr>
            <a:t> </a:t>
          </a:r>
          <a:endParaRPr lang="en-CA" sz="600" dirty="0">
            <a:latin typeface="+mj-lt"/>
          </a:endParaRPr>
        </a:p>
      </dgm:t>
    </dgm:pt>
    <dgm:pt modelId="{156545F4-6830-4157-8DDE-EBA71D48EC31}" type="parTrans" cxnId="{5DEA4F72-74AB-43C3-AE72-299B616DFAB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1421C6AE-A3BF-4070-B2E5-9D0E5B0042F0}" type="sibTrans" cxnId="{5DEA4F72-74AB-43C3-AE72-299B616DFAB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1BEFDB51-C1D5-4955-A97C-9064C0356B16}">
      <dgm:prSet phldrT="[Text]" custT="1"/>
      <dgm:spPr/>
      <dgm:t>
        <a:bodyPr/>
        <a:lstStyle/>
        <a:p>
          <a:r>
            <a:rPr lang="en-CA" sz="600">
              <a:latin typeface="+mj-lt"/>
            </a:rPr>
            <a:t>Cognitive Interviews: 2021</a:t>
          </a:r>
        </a:p>
      </dgm:t>
    </dgm:pt>
    <dgm:pt modelId="{B40217FF-32D1-4C60-AABF-A2C9624293E3}" type="parTrans" cxnId="{2693826D-AB4E-4E9D-A569-193D1661A3B5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B44796E7-53E4-403E-800F-6D648734D895}" type="sibTrans" cxnId="{2693826D-AB4E-4E9D-A569-193D1661A3B5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BBBA7D85-A03D-4BD3-89E8-384B599C8945}">
      <dgm:prSet phldrT="[Text]" custT="1"/>
      <dgm:spPr/>
      <dgm:t>
        <a:bodyPr/>
        <a:lstStyle/>
        <a:p>
          <a:r>
            <a:rPr lang="en-US" sz="600" b="1" dirty="0">
              <a:latin typeface="+mj-lt"/>
            </a:rPr>
            <a:t>12</a:t>
          </a:r>
          <a:r>
            <a:rPr lang="en-US" sz="600" dirty="0">
              <a:latin typeface="+mj-lt"/>
            </a:rPr>
            <a:t> patients in </a:t>
          </a:r>
          <a:r>
            <a:rPr lang="en-US" sz="600" b="1" dirty="0">
              <a:latin typeface="+mj-lt"/>
            </a:rPr>
            <a:t>4</a:t>
          </a:r>
          <a:r>
            <a:rPr lang="en-US" sz="600" dirty="0">
              <a:latin typeface="+mj-lt"/>
            </a:rPr>
            <a:t> countries and </a:t>
          </a:r>
          <a:r>
            <a:rPr lang="en-US" sz="600" b="1" dirty="0">
              <a:latin typeface="+mj-lt"/>
            </a:rPr>
            <a:t>6</a:t>
          </a:r>
          <a:r>
            <a:rPr lang="en-US" sz="600" dirty="0">
              <a:latin typeface="+mj-lt"/>
            </a:rPr>
            <a:t> diseases</a:t>
          </a:r>
          <a:endParaRPr lang="en-CA" sz="600" dirty="0">
            <a:latin typeface="+mj-lt"/>
          </a:endParaRPr>
        </a:p>
      </dgm:t>
    </dgm:pt>
    <dgm:pt modelId="{AC095CF3-4E75-48F7-9974-A4E07CE71F2A}" type="parTrans" cxnId="{99A753E7-FCE2-4791-BD28-BC520C0465E6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DD86E545-17AF-4909-9285-26D22F6A1EF0}" type="sibTrans" cxnId="{99A753E7-FCE2-4791-BD28-BC520C0465E6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1F22FBD-72FD-4A78-B374-BEC09F10D77F}">
      <dgm:prSet phldrT="[Text]" custT="1"/>
      <dgm:spPr/>
      <dgm:t>
        <a:bodyPr/>
        <a:lstStyle/>
        <a:p>
          <a:r>
            <a:rPr lang="en-CA" sz="600" kern="1200">
              <a:latin typeface="+mj-lt"/>
            </a:rPr>
            <a:t>Survey #1: </a:t>
          </a:r>
          <a:r>
            <a:rPr lang="en-CA" sz="600" b="1" kern="1200">
              <a:latin typeface="+mj-lt"/>
            </a:rPr>
            <a:t>486</a:t>
          </a:r>
          <a:r>
            <a:rPr lang="en-CA" sz="600" kern="1200">
              <a:latin typeface="+mj-lt"/>
            </a:rPr>
            <a:t> patients (Completed Dec. 2021)</a:t>
          </a:r>
        </a:p>
      </dgm:t>
    </dgm:pt>
    <dgm:pt modelId="{CCEABC88-B0B5-44C7-9C5E-138B386742C6}" type="parTrans" cxnId="{AAD26660-12D7-4D8D-8699-79813F0EBB9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E1D5B6A-89DB-42E7-88D8-EFE0467374CE}" type="sibTrans" cxnId="{AAD26660-12D7-4D8D-8699-79813F0EBB9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02F308D1-40C5-4ADD-8172-98B927F49068}">
      <dgm:prSet phldrT="[Text]" custT="1"/>
      <dgm:spPr/>
      <dgm:t>
        <a:bodyPr/>
        <a:lstStyle/>
        <a:p>
          <a:r>
            <a:rPr lang="en-CA" sz="600" dirty="0">
              <a:latin typeface="+mj-lt"/>
            </a:rPr>
            <a:t>Psychometrics Surveys: 2021-2022</a:t>
          </a:r>
        </a:p>
      </dgm:t>
    </dgm:pt>
    <dgm:pt modelId="{E08DD16D-1C8E-45A5-94AE-5756F866B0FE}" type="parTrans" cxnId="{CEDD1112-A56F-485F-BA1D-F0DED00A0944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AA685699-CFBF-4B6C-BB96-784939D24541}" type="sibTrans" cxnId="{CEDD1112-A56F-485F-BA1D-F0DED00A0944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1E666B6-19CF-46FE-9B1A-9D244360D91F}">
      <dgm:prSet phldrT="[Text]" custT="1"/>
      <dgm:spPr/>
      <dgm:t>
        <a:bodyPr/>
        <a:lstStyle/>
        <a:p>
          <a:pPr rtl="0"/>
          <a:r>
            <a:rPr lang="en-CA" sz="600" kern="1200" dirty="0">
              <a:latin typeface="+mj-lt"/>
            </a:rPr>
            <a:t>Survey #2: </a:t>
          </a:r>
          <a:r>
            <a:rPr lang="en-CA" sz="600" b="0" kern="1200" dirty="0">
              <a:latin typeface="+mj-lt"/>
            </a:rPr>
            <a:t>Test - </a:t>
          </a:r>
          <a:r>
            <a:rPr lang="en-CA" sz="600" b="1" kern="1200" dirty="0">
              <a:latin typeface="+mj-lt"/>
            </a:rPr>
            <a:t>504</a:t>
          </a:r>
          <a:r>
            <a:rPr lang="en-CA" sz="600" b="0" kern="1200" dirty="0">
              <a:latin typeface="+mj-lt"/>
            </a:rPr>
            <a:t> </a:t>
          </a:r>
          <a:r>
            <a:rPr lang="en-CA" sz="600" kern="1200" dirty="0">
              <a:latin typeface="+mj-lt"/>
            </a:rPr>
            <a:t>patients completed </a:t>
          </a:r>
          <a:r>
            <a:rPr lang="en-CA" sz="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July</a:t>
          </a:r>
          <a:r>
            <a:rPr lang="en-CA" sz="600" kern="1200" dirty="0">
              <a:latin typeface="+mj-lt"/>
            </a:rPr>
            <a:t> 2022; </a:t>
          </a:r>
          <a:r>
            <a:rPr lang="en-CA" sz="600" b="0" kern="1200" dirty="0">
              <a:latin typeface="+mj-lt"/>
            </a:rPr>
            <a:t>r</a:t>
          </a:r>
          <a:r>
            <a:rPr lang="en-CA" sz="600" b="0" dirty="0">
              <a:latin typeface="+mj-lt"/>
            </a:rPr>
            <a:t>e-test –</a:t>
          </a:r>
          <a:r>
            <a:rPr lang="en-CA" sz="600" b="1" dirty="0">
              <a:latin typeface="+mj-lt"/>
            </a:rPr>
            <a:t> 272+ </a:t>
          </a:r>
          <a:r>
            <a:rPr lang="en-CA" sz="600" b="0" dirty="0">
              <a:latin typeface="+mj-lt"/>
            </a:rPr>
            <a:t>patients</a:t>
          </a:r>
          <a:r>
            <a:rPr lang="en-CA" sz="600" b="1" dirty="0">
              <a:latin typeface="+mj-lt"/>
            </a:rPr>
            <a:t> </a:t>
          </a:r>
          <a:r>
            <a:rPr lang="en-CA" sz="600" dirty="0">
              <a:latin typeface="+mj-lt"/>
            </a:rPr>
            <a:t>(Completed Sept. 2022)</a:t>
          </a:r>
          <a:endParaRPr lang="en-CA" sz="600" b="0" kern="1200" dirty="0">
            <a:latin typeface="+mj-lt"/>
          </a:endParaRPr>
        </a:p>
      </dgm:t>
    </dgm:pt>
    <dgm:pt modelId="{ACC33AAF-CF2C-4438-BFFF-FE5ED3C5DF99}" type="parTrans" cxnId="{5924F231-BFC8-41FC-9CF8-7180A6D9CF9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834A88F4-EE4F-422F-8EC6-C7603C4A7B64}" type="sibTrans" cxnId="{5924F231-BFC8-41FC-9CF8-7180A6D9CF9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F776D67-9ED0-4A78-8834-B48EFB33E3C2}">
      <dgm:prSet phldrT="[Text]" custT="1"/>
      <dgm:spPr/>
      <dgm:t>
        <a:bodyPr/>
        <a:lstStyle/>
        <a:p>
          <a:r>
            <a:rPr lang="en-CA" sz="600">
              <a:latin typeface="+mj-lt"/>
            </a:rPr>
            <a:t>Outcome: </a:t>
          </a:r>
          <a:r>
            <a:rPr lang="en-CA" sz="600" b="1" i="1">
              <a:latin typeface="+mj-lt"/>
            </a:rPr>
            <a:t>263 items</a:t>
          </a:r>
        </a:p>
      </dgm:t>
    </dgm:pt>
    <dgm:pt modelId="{DFC50601-3987-4D85-A718-C45CE7B46564}" type="parTrans" cxnId="{90F063A9-1548-422F-A436-47D9E358562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9BAE004B-1B0E-400C-A91D-7204F66B5EA8}" type="sibTrans" cxnId="{90F063A9-1548-422F-A436-47D9E358562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2E3839F-4E16-4869-976A-C6F0B7D164B0}">
      <dgm:prSet phldrT="[Text]" custT="1"/>
      <dgm:spPr/>
      <dgm:t>
        <a:bodyPr/>
        <a:lstStyle/>
        <a:p>
          <a:r>
            <a:rPr lang="en-CA" sz="600">
              <a:latin typeface="+mj-lt"/>
            </a:rPr>
            <a:t>Outcome: </a:t>
          </a:r>
          <a:r>
            <a:rPr lang="en-CA" sz="600" b="1" i="1">
              <a:latin typeface="+mj-lt"/>
            </a:rPr>
            <a:t>27 items</a:t>
          </a:r>
        </a:p>
      </dgm:t>
    </dgm:pt>
    <dgm:pt modelId="{E7703346-694F-42A0-9386-B94AB677EE44}" type="parTrans" cxnId="{182FB6A3-F84C-4472-94C4-780C09852391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DA221F91-65AB-42BE-ADA9-0AA297AB27FA}" type="sibTrans" cxnId="{182FB6A3-F84C-4472-94C4-780C09852391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018C4B4D-8B81-4551-8E38-2042767CB1B1}">
      <dgm:prSet phldrT="[Text]" custT="1"/>
      <dgm:spPr/>
      <dgm:t>
        <a:bodyPr/>
        <a:lstStyle/>
        <a:p>
          <a:r>
            <a:rPr lang="en-CA" sz="600">
              <a:latin typeface="+mj-lt"/>
            </a:rPr>
            <a:t>Outcome: </a:t>
          </a:r>
          <a:r>
            <a:rPr lang="en-CA" sz="600" b="1" i="1">
              <a:latin typeface="+mj-lt"/>
            </a:rPr>
            <a:t>26 items</a:t>
          </a:r>
        </a:p>
      </dgm:t>
    </dgm:pt>
    <dgm:pt modelId="{DBEB2112-9B6C-4D46-8647-87ED1BF80C8B}" type="parTrans" cxnId="{23EB2DDA-82F8-4296-B81C-12F6C472F7C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DDBD29C-58F5-40BC-8166-E68ABF87DF7E}" type="sibTrans" cxnId="{23EB2DDA-82F8-4296-B81C-12F6C472F7C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5DAE0437-F811-4A02-B2F8-FB93ED5F01EE}">
      <dgm:prSet phldrT="[Text]" custT="1"/>
      <dgm:spPr/>
      <dgm:t>
        <a:bodyPr/>
        <a:lstStyle/>
        <a:p>
          <a:pPr rtl="0">
            <a:buFontTx/>
            <a:buNone/>
          </a:pPr>
          <a:r>
            <a:rPr lang="en-CA" sz="900" b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Outcome - </a:t>
          </a:r>
          <a:r>
            <a:rPr lang="en-CA" sz="900" b="1" i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16 items </a:t>
          </a:r>
          <a:r>
            <a:rPr lang="en-CA" sz="900" b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FINAL MEASURE </a:t>
          </a:r>
        </a:p>
      </dgm:t>
    </dgm:pt>
    <dgm:pt modelId="{E09974FB-C6DA-4082-9CF1-3065D37508C9}" type="parTrans" cxnId="{00328542-165A-47AE-A47A-4F4AB9D62E6B}">
      <dgm:prSet/>
      <dgm:spPr/>
      <dgm:t>
        <a:bodyPr/>
        <a:lstStyle/>
        <a:p>
          <a:endParaRPr lang="en-US"/>
        </a:p>
      </dgm:t>
    </dgm:pt>
    <dgm:pt modelId="{A1750D94-1E10-4C6F-A9E5-AF6BA90ECE4F}" type="sibTrans" cxnId="{00328542-165A-47AE-A47A-4F4AB9D62E6B}">
      <dgm:prSet/>
      <dgm:spPr/>
      <dgm:t>
        <a:bodyPr/>
        <a:lstStyle/>
        <a:p>
          <a:endParaRPr lang="en-US"/>
        </a:p>
      </dgm:t>
    </dgm:pt>
    <dgm:pt modelId="{92EAD20D-C74B-4673-8557-DFFDB86DB14D}" type="pres">
      <dgm:prSet presAssocID="{455099DE-4D21-425E-8DB8-CDA8ABDD9EF3}" presName="linear" presStyleCnt="0">
        <dgm:presLayoutVars>
          <dgm:animLvl val="lvl"/>
          <dgm:resizeHandles val="exact"/>
        </dgm:presLayoutVars>
      </dgm:prSet>
      <dgm:spPr/>
    </dgm:pt>
    <dgm:pt modelId="{A6B28894-56C8-401F-B825-9E8CDCE7DE63}" type="pres">
      <dgm:prSet presAssocID="{12890468-EEA2-43D1-9FD5-B7F9597FD4A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786EDFB-70A7-4CBE-BD01-BB3671269FCA}" type="pres">
      <dgm:prSet presAssocID="{12890468-EEA2-43D1-9FD5-B7F9597FD4A8}" presName="childText" presStyleLbl="revTx" presStyleIdx="0" presStyleCnt="4">
        <dgm:presLayoutVars>
          <dgm:bulletEnabled val="1"/>
        </dgm:presLayoutVars>
      </dgm:prSet>
      <dgm:spPr/>
    </dgm:pt>
    <dgm:pt modelId="{49B5B789-66FA-44C0-AD38-9EB1DDD94010}" type="pres">
      <dgm:prSet presAssocID="{949E59D7-793C-48EC-837A-CBCA541F1E9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259EA2A-6B77-464F-9581-33DCE72A8D19}" type="pres">
      <dgm:prSet presAssocID="{949E59D7-793C-48EC-837A-CBCA541F1E94}" presName="childText" presStyleLbl="revTx" presStyleIdx="1" presStyleCnt="4">
        <dgm:presLayoutVars>
          <dgm:bulletEnabled val="1"/>
        </dgm:presLayoutVars>
      </dgm:prSet>
      <dgm:spPr/>
    </dgm:pt>
    <dgm:pt modelId="{8EBFBF90-6959-4B64-A5A0-D7ADAC82D2B9}" type="pres">
      <dgm:prSet presAssocID="{1BEFDB51-C1D5-4955-A97C-9064C0356B1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8CFE491-0A24-4C58-8F75-ACB028C452FE}" type="pres">
      <dgm:prSet presAssocID="{1BEFDB51-C1D5-4955-A97C-9064C0356B16}" presName="childText" presStyleLbl="revTx" presStyleIdx="2" presStyleCnt="4">
        <dgm:presLayoutVars>
          <dgm:bulletEnabled val="1"/>
        </dgm:presLayoutVars>
      </dgm:prSet>
      <dgm:spPr/>
    </dgm:pt>
    <dgm:pt modelId="{6536D0D4-DD1E-4B54-BF72-1FFDC09B60FF}" type="pres">
      <dgm:prSet presAssocID="{02F308D1-40C5-4ADD-8172-98B927F4906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EAC63F3A-537F-4EBA-89B0-71BD52055284}" type="pres">
      <dgm:prSet presAssocID="{02F308D1-40C5-4ADD-8172-98B927F49068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CEDD1112-A56F-485F-BA1D-F0DED00A0944}" srcId="{455099DE-4D21-425E-8DB8-CDA8ABDD9EF3}" destId="{02F308D1-40C5-4ADD-8172-98B927F49068}" srcOrd="3" destOrd="0" parTransId="{E08DD16D-1C8E-45A5-94AE-5756F866B0FE}" sibTransId="{AA685699-CFBF-4B6C-BB96-784939D24541}"/>
    <dgm:cxn modelId="{B6845418-30B7-42CD-ACEC-E9DE832D36F0}" type="presOf" srcId="{BA1DC333-04CB-45FD-A3DD-A72CF4CDE76B}" destId="{B786EDFB-70A7-4CBE-BD01-BB3671269FCA}" srcOrd="0" destOrd="0" presId="urn:microsoft.com/office/officeart/2005/8/layout/vList2"/>
    <dgm:cxn modelId="{D7542E1A-33CD-4521-8777-4ACB7BB9A7A1}" type="presOf" srcId="{455099DE-4D21-425E-8DB8-CDA8ABDD9EF3}" destId="{92EAD20D-C74B-4673-8557-DFFDB86DB14D}" srcOrd="0" destOrd="0" presId="urn:microsoft.com/office/officeart/2005/8/layout/vList2"/>
    <dgm:cxn modelId="{5436891C-5386-44D8-8A60-310B693E78D2}" type="presOf" srcId="{949E59D7-793C-48EC-837A-CBCA541F1E94}" destId="{49B5B789-66FA-44C0-AD38-9EB1DDD94010}" srcOrd="0" destOrd="0" presId="urn:microsoft.com/office/officeart/2005/8/layout/vList2"/>
    <dgm:cxn modelId="{71D56420-F1EB-410A-AF5C-B2BDC477E3FF}" srcId="{455099DE-4D21-425E-8DB8-CDA8ABDD9EF3}" destId="{12890468-EEA2-43D1-9FD5-B7F9597FD4A8}" srcOrd="0" destOrd="0" parTransId="{C1F0B087-C418-4488-87B4-B96BA50DD02F}" sibTransId="{DCC47B34-F9FF-49BA-B91D-30B8EA83023E}"/>
    <dgm:cxn modelId="{EF361424-B112-4F27-8651-92D026390326}" type="presOf" srcId="{4F776D67-9ED0-4A78-8834-B48EFB33E3C2}" destId="{B786EDFB-70A7-4CBE-BD01-BB3671269FCA}" srcOrd="0" destOrd="2" presId="urn:microsoft.com/office/officeart/2005/8/layout/vList2"/>
    <dgm:cxn modelId="{3467042D-1CEC-4C3E-AC6D-EE3B06BF599F}" type="presOf" srcId="{E8D3AFEA-1BFB-4A69-954B-A708AE497FB1}" destId="{B786EDFB-70A7-4CBE-BD01-BB3671269FCA}" srcOrd="0" destOrd="1" presId="urn:microsoft.com/office/officeart/2005/8/layout/vList2"/>
    <dgm:cxn modelId="{5924F231-BFC8-41FC-9CF8-7180A6D9CF93}" srcId="{02F308D1-40C5-4ADD-8172-98B927F49068}" destId="{41E666B6-19CF-46FE-9B1A-9D244360D91F}" srcOrd="1" destOrd="0" parTransId="{ACC33AAF-CF2C-4438-BFFF-FE5ED3C5DF99}" sibTransId="{834A88F4-EE4F-422F-8EC6-C7603C4A7B64}"/>
    <dgm:cxn modelId="{73237535-D5D1-4556-9363-F920033C9CF9}" type="presOf" srcId="{41F22FBD-72FD-4A78-B374-BEC09F10D77F}" destId="{EAC63F3A-537F-4EBA-89B0-71BD52055284}" srcOrd="0" destOrd="0" presId="urn:microsoft.com/office/officeart/2005/8/layout/vList2"/>
    <dgm:cxn modelId="{AAD26660-12D7-4D8D-8699-79813F0EBB99}" srcId="{02F308D1-40C5-4ADD-8172-98B927F49068}" destId="{41F22FBD-72FD-4A78-B374-BEC09F10D77F}" srcOrd="0" destOrd="0" parTransId="{CCEABC88-B0B5-44C7-9C5E-138B386742C6}" sibTransId="{EE1D5B6A-89DB-42E7-88D8-EFE0467374CE}"/>
    <dgm:cxn modelId="{00328542-165A-47AE-A47A-4F4AB9D62E6B}" srcId="{02F308D1-40C5-4ADD-8172-98B927F49068}" destId="{5DAE0437-F811-4A02-B2F8-FB93ED5F01EE}" srcOrd="2" destOrd="0" parTransId="{E09974FB-C6DA-4082-9CF1-3065D37508C9}" sibTransId="{A1750D94-1E10-4C6F-A9E5-AF6BA90ECE4F}"/>
    <dgm:cxn modelId="{2693826D-AB4E-4E9D-A569-193D1661A3B5}" srcId="{455099DE-4D21-425E-8DB8-CDA8ABDD9EF3}" destId="{1BEFDB51-C1D5-4955-A97C-9064C0356B16}" srcOrd="2" destOrd="0" parTransId="{B40217FF-32D1-4C60-AABF-A2C9624293E3}" sibTransId="{B44796E7-53E4-403E-800F-6D648734D895}"/>
    <dgm:cxn modelId="{BB030C4F-6C51-4D12-994A-6393B16BAFF7}" type="presOf" srcId="{E2E3839F-4E16-4869-976A-C6F0B7D164B0}" destId="{0259EA2A-6B77-464F-9581-33DCE72A8D19}" srcOrd="0" destOrd="1" presId="urn:microsoft.com/office/officeart/2005/8/layout/vList2"/>
    <dgm:cxn modelId="{364DF871-980B-49B0-82DB-DF47D4EAC832}" srcId="{455099DE-4D21-425E-8DB8-CDA8ABDD9EF3}" destId="{949E59D7-793C-48EC-837A-CBCA541F1E94}" srcOrd="1" destOrd="0" parTransId="{3ADD1725-5A97-477A-BFC8-62362E10D8C7}" sibTransId="{8E767A6D-37C9-4448-92A7-CD5CC60CE42E}"/>
    <dgm:cxn modelId="{5DEA4F72-74AB-43C3-AE72-299B616DFABD}" srcId="{949E59D7-793C-48EC-837A-CBCA541F1E94}" destId="{494E1EC2-3348-4F32-84DB-0A5F134E0923}" srcOrd="0" destOrd="0" parTransId="{156545F4-6830-4157-8DDE-EBA71D48EC31}" sibTransId="{1421C6AE-A3BF-4070-B2E5-9D0E5B0042F0}"/>
    <dgm:cxn modelId="{E25BB852-30B9-47D4-80B5-1AD69B8A27AF}" type="presOf" srcId="{494E1EC2-3348-4F32-84DB-0A5F134E0923}" destId="{0259EA2A-6B77-464F-9581-33DCE72A8D19}" srcOrd="0" destOrd="0" presId="urn:microsoft.com/office/officeart/2005/8/layout/vList2"/>
    <dgm:cxn modelId="{ED80087B-2588-479B-ABC0-A089EAF829B9}" srcId="{12890468-EEA2-43D1-9FD5-B7F9597FD4A8}" destId="{E8D3AFEA-1BFB-4A69-954B-A708AE497FB1}" srcOrd="1" destOrd="0" parTransId="{E260466A-5274-4C48-A353-E65CEFD7A8C6}" sibTransId="{F260B0CA-0991-40F2-9380-E24EB0C4F87A}"/>
    <dgm:cxn modelId="{A5898F89-B5D8-45D3-93FF-EE1CF82E6E84}" type="presOf" srcId="{5DAE0437-F811-4A02-B2F8-FB93ED5F01EE}" destId="{EAC63F3A-537F-4EBA-89B0-71BD52055284}" srcOrd="0" destOrd="2" presId="urn:microsoft.com/office/officeart/2005/8/layout/vList2"/>
    <dgm:cxn modelId="{182FB6A3-F84C-4472-94C4-780C09852391}" srcId="{949E59D7-793C-48EC-837A-CBCA541F1E94}" destId="{E2E3839F-4E16-4869-976A-C6F0B7D164B0}" srcOrd="1" destOrd="0" parTransId="{E7703346-694F-42A0-9386-B94AB677EE44}" sibTransId="{DA221F91-65AB-42BE-ADA9-0AA297AB27FA}"/>
    <dgm:cxn modelId="{90F063A9-1548-422F-A436-47D9E358562D}" srcId="{12890468-EEA2-43D1-9FD5-B7F9597FD4A8}" destId="{4F776D67-9ED0-4A78-8834-B48EFB33E3C2}" srcOrd="2" destOrd="0" parTransId="{DFC50601-3987-4D85-A718-C45CE7B46564}" sibTransId="{9BAE004B-1B0E-400C-A91D-7204F66B5EA8}"/>
    <dgm:cxn modelId="{0BB2B4A9-C0DC-4813-A517-C3AE29D2CD9C}" type="presOf" srcId="{02F308D1-40C5-4ADD-8172-98B927F49068}" destId="{6536D0D4-DD1E-4B54-BF72-1FFDC09B60FF}" srcOrd="0" destOrd="0" presId="urn:microsoft.com/office/officeart/2005/8/layout/vList2"/>
    <dgm:cxn modelId="{7D4009B1-2D1D-4BA6-A909-D249A1EE3C33}" type="presOf" srcId="{018C4B4D-8B81-4551-8E38-2042767CB1B1}" destId="{E8CFE491-0A24-4C58-8F75-ACB028C452FE}" srcOrd="0" destOrd="1" presId="urn:microsoft.com/office/officeart/2005/8/layout/vList2"/>
    <dgm:cxn modelId="{CE5495B1-EB85-46CF-9B50-BB92C30C4A62}" srcId="{12890468-EEA2-43D1-9FD5-B7F9597FD4A8}" destId="{BA1DC333-04CB-45FD-A3DD-A72CF4CDE76B}" srcOrd="0" destOrd="0" parTransId="{05FDE753-9DC9-417C-B7DD-A4CCD4EC0D34}" sibTransId="{EBF0EE05-1F20-4529-A5BA-DF357ECE80E9}"/>
    <dgm:cxn modelId="{E986F8D4-257C-4F05-9CD2-4235252F4EF5}" type="presOf" srcId="{12890468-EEA2-43D1-9FD5-B7F9597FD4A8}" destId="{A6B28894-56C8-401F-B825-9E8CDCE7DE63}" srcOrd="0" destOrd="0" presId="urn:microsoft.com/office/officeart/2005/8/layout/vList2"/>
    <dgm:cxn modelId="{23EB2DDA-82F8-4296-B81C-12F6C472F7C3}" srcId="{1BEFDB51-C1D5-4955-A97C-9064C0356B16}" destId="{018C4B4D-8B81-4551-8E38-2042767CB1B1}" srcOrd="1" destOrd="0" parTransId="{DBEB2112-9B6C-4D46-8647-87ED1BF80C8B}" sibTransId="{4DDBD29C-58F5-40BC-8166-E68ABF87DF7E}"/>
    <dgm:cxn modelId="{703762DC-1ED4-4CF0-8F03-E62EFE99B4DF}" type="presOf" srcId="{41E666B6-19CF-46FE-9B1A-9D244360D91F}" destId="{EAC63F3A-537F-4EBA-89B0-71BD52055284}" srcOrd="0" destOrd="1" presId="urn:microsoft.com/office/officeart/2005/8/layout/vList2"/>
    <dgm:cxn modelId="{C48438E6-7370-4BE2-82BB-96E92E7BC04A}" type="presOf" srcId="{BBBA7D85-A03D-4BD3-89E8-384B599C8945}" destId="{E8CFE491-0A24-4C58-8F75-ACB028C452FE}" srcOrd="0" destOrd="0" presId="urn:microsoft.com/office/officeart/2005/8/layout/vList2"/>
    <dgm:cxn modelId="{99A753E7-FCE2-4791-BD28-BC520C0465E6}" srcId="{1BEFDB51-C1D5-4955-A97C-9064C0356B16}" destId="{BBBA7D85-A03D-4BD3-89E8-384B599C8945}" srcOrd="0" destOrd="0" parTransId="{AC095CF3-4E75-48F7-9974-A4E07CE71F2A}" sibTransId="{DD86E545-17AF-4909-9285-26D22F6A1EF0}"/>
    <dgm:cxn modelId="{BB6FA8F0-27BE-4194-9942-24FB2F5585DB}" type="presOf" srcId="{1BEFDB51-C1D5-4955-A97C-9064C0356B16}" destId="{8EBFBF90-6959-4B64-A5A0-D7ADAC82D2B9}" srcOrd="0" destOrd="0" presId="urn:microsoft.com/office/officeart/2005/8/layout/vList2"/>
    <dgm:cxn modelId="{100E3EA4-5DA7-496C-A6DE-8AFA54F1E7A2}" type="presParOf" srcId="{92EAD20D-C74B-4673-8557-DFFDB86DB14D}" destId="{A6B28894-56C8-401F-B825-9E8CDCE7DE63}" srcOrd="0" destOrd="0" presId="urn:microsoft.com/office/officeart/2005/8/layout/vList2"/>
    <dgm:cxn modelId="{9932CEC3-EED1-4C32-85FC-31892FD747FF}" type="presParOf" srcId="{92EAD20D-C74B-4673-8557-DFFDB86DB14D}" destId="{B786EDFB-70A7-4CBE-BD01-BB3671269FCA}" srcOrd="1" destOrd="0" presId="urn:microsoft.com/office/officeart/2005/8/layout/vList2"/>
    <dgm:cxn modelId="{4B1D1BF2-6E3B-4D0E-8FD9-2EF4CD5D840A}" type="presParOf" srcId="{92EAD20D-C74B-4673-8557-DFFDB86DB14D}" destId="{49B5B789-66FA-44C0-AD38-9EB1DDD94010}" srcOrd="2" destOrd="0" presId="urn:microsoft.com/office/officeart/2005/8/layout/vList2"/>
    <dgm:cxn modelId="{BFE059E8-B5A9-43F3-8C9D-3C91DDCF2F9A}" type="presParOf" srcId="{92EAD20D-C74B-4673-8557-DFFDB86DB14D}" destId="{0259EA2A-6B77-464F-9581-33DCE72A8D19}" srcOrd="3" destOrd="0" presId="urn:microsoft.com/office/officeart/2005/8/layout/vList2"/>
    <dgm:cxn modelId="{3477279B-C576-4A9C-87B7-82B30A1B9E55}" type="presParOf" srcId="{92EAD20D-C74B-4673-8557-DFFDB86DB14D}" destId="{8EBFBF90-6959-4B64-A5A0-D7ADAC82D2B9}" srcOrd="4" destOrd="0" presId="urn:microsoft.com/office/officeart/2005/8/layout/vList2"/>
    <dgm:cxn modelId="{3EA72D32-A823-4C90-BA5F-A19F242F6568}" type="presParOf" srcId="{92EAD20D-C74B-4673-8557-DFFDB86DB14D}" destId="{E8CFE491-0A24-4C58-8F75-ACB028C452FE}" srcOrd="5" destOrd="0" presId="urn:microsoft.com/office/officeart/2005/8/layout/vList2"/>
    <dgm:cxn modelId="{2E38121D-505D-470C-A8EE-B1CB9DF32EA4}" type="presParOf" srcId="{92EAD20D-C74B-4673-8557-DFFDB86DB14D}" destId="{6536D0D4-DD1E-4B54-BF72-1FFDC09B60FF}" srcOrd="6" destOrd="0" presId="urn:microsoft.com/office/officeart/2005/8/layout/vList2"/>
    <dgm:cxn modelId="{69AC0473-51AB-4E9F-8A5C-DD536D48B049}" type="presParOf" srcId="{92EAD20D-C74B-4673-8557-DFFDB86DB14D}" destId="{EAC63F3A-537F-4EBA-89B0-71BD52055284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17EB5D-3354-4D36-A521-131A71AEC467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B339690D-5AAD-4329-8649-F01F3DB2642F}">
      <dgm:prSet phldrT="[Text]" custT="1"/>
      <dgm:spPr/>
      <dgm:t>
        <a:bodyPr/>
        <a:lstStyle/>
        <a:p>
          <a:r>
            <a:rPr lang="en-US" sz="600" b="1" dirty="0">
              <a:latin typeface="+mj-lt"/>
            </a:rPr>
            <a:t>Target population</a:t>
          </a:r>
          <a:endParaRPr lang="en-GB" sz="600" b="1" dirty="0">
            <a:latin typeface="+mj-lt"/>
          </a:endParaRPr>
        </a:p>
      </dgm:t>
    </dgm:pt>
    <dgm:pt modelId="{73F243CC-6AF7-40D7-AA64-E9130A8B49F0}" type="parTrans" cxnId="{98A11CFF-3A70-4E83-A41C-2506C6C07C69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E1A46842-B78A-4A74-9E9F-C73E49534F01}" type="sibTrans" cxnId="{98A11CFF-3A70-4E83-A41C-2506C6C07C69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89C4BE9-3178-4FFC-A82E-0077DDD7CB57}">
      <dgm:prSet phldrT="[Text]" custT="1"/>
      <dgm:spPr/>
      <dgm:t>
        <a:bodyPr/>
        <a:lstStyle/>
        <a:p>
          <a:r>
            <a:rPr lang="en-US" sz="600" dirty="0">
              <a:latin typeface="+mj-lt"/>
            </a:rPr>
            <a:t>Adults (≥ 18 years) worldwide living with a dermatological condition</a:t>
          </a:r>
          <a:endParaRPr lang="en-GB" sz="600" dirty="0">
            <a:latin typeface="+mj-lt"/>
          </a:endParaRPr>
        </a:p>
      </dgm:t>
    </dgm:pt>
    <dgm:pt modelId="{DE7CB2F4-8BBF-4C7F-BCA6-E462D48CCC3F}" type="parTrans" cxnId="{8B75B74F-93AF-402A-A4C6-9ABFA489269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2DEB2003-2BF5-4BB6-92E3-6EEE4BA0A448}" type="sibTrans" cxnId="{8B75B74F-93AF-402A-A4C6-9ABFA489269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C1E0DAB6-F37E-4111-AE9B-A92F4CEC38AA}">
      <dgm:prSet phldrT="[Text]" custT="1"/>
      <dgm:spPr/>
      <dgm:t>
        <a:bodyPr/>
        <a:lstStyle/>
        <a:p>
          <a:r>
            <a:rPr lang="en-US" sz="600" b="1" dirty="0">
              <a:latin typeface="+mj-lt"/>
            </a:rPr>
            <a:t>Target construct</a:t>
          </a:r>
          <a:endParaRPr lang="en-GB" sz="600" b="1" dirty="0">
            <a:latin typeface="+mj-lt"/>
          </a:endParaRPr>
        </a:p>
      </dgm:t>
    </dgm:pt>
    <dgm:pt modelId="{11D54759-FC8E-4D41-953F-155D7C433B3B}" type="parTrans" cxnId="{190B04F0-4B91-4E57-950F-1A1D9A1F71B8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1DBE2448-73EE-474A-8587-872BA870B068}" type="sibTrans" cxnId="{190B04F0-4B91-4E57-950F-1A1D9A1F71B8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46C17D80-55D8-4825-9FAC-0A0D1AE94ECD}">
      <dgm:prSet phldrT="[Text]" custT="1"/>
      <dgm:spPr/>
      <dgm:t>
        <a:bodyPr/>
        <a:lstStyle/>
        <a:p>
          <a:r>
            <a:rPr lang="en-US" sz="600" dirty="0">
              <a:latin typeface="+mj-lt"/>
            </a:rPr>
            <a:t>Impact of dermatological conditions on the patient’s life</a:t>
          </a:r>
          <a:endParaRPr lang="en-GB" sz="600" dirty="0">
            <a:latin typeface="+mj-lt"/>
          </a:endParaRPr>
        </a:p>
      </dgm:t>
    </dgm:pt>
    <dgm:pt modelId="{9A1F4EF1-2FBA-400A-99FA-E8165EDFD544}" type="parTrans" cxnId="{6973BDCD-7940-4F6E-B302-E558F662ED8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F14A269-A6B4-4BDE-A412-17F6D94451B3}" type="sibTrans" cxnId="{6973BDCD-7940-4F6E-B302-E558F662ED8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52CF2831-2024-4D64-9B2D-99A195201EF7}">
      <dgm:prSet phldrT="[Text]" custT="1"/>
      <dgm:spPr/>
      <dgm:t>
        <a:bodyPr/>
        <a:lstStyle/>
        <a:p>
          <a:r>
            <a:rPr lang="en-US" sz="600" b="1" dirty="0">
              <a:latin typeface="+mj-lt"/>
            </a:rPr>
            <a:t>Application</a:t>
          </a:r>
          <a:endParaRPr lang="en-GB" sz="600" b="1" dirty="0">
            <a:latin typeface="+mj-lt"/>
          </a:endParaRPr>
        </a:p>
      </dgm:t>
    </dgm:pt>
    <dgm:pt modelId="{E7466AA9-4879-4F41-9085-84A8F7AACB9C}" type="parTrans" cxnId="{8FEE3C56-845A-4AEA-9D15-427A59C837C3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5F91D1F-CE69-451F-84A7-1953DBC4CA81}" type="sibTrans" cxnId="{8FEE3C56-845A-4AEA-9D15-427A59C837C3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F44FDF0E-7A2A-4D65-A557-6F784444CBD1}">
      <dgm:prSet phldrT="[Text]" custT="1"/>
      <dgm:spPr/>
      <dgm:t>
        <a:bodyPr/>
        <a:lstStyle/>
        <a:p>
          <a:r>
            <a:rPr lang="en-US" sz="600" dirty="0">
              <a:latin typeface="+mj-lt"/>
            </a:rPr>
            <a:t>Research and clinical practice</a:t>
          </a:r>
          <a:endParaRPr lang="en-GB" sz="600" dirty="0">
            <a:latin typeface="+mj-lt"/>
          </a:endParaRPr>
        </a:p>
      </dgm:t>
    </dgm:pt>
    <dgm:pt modelId="{3B0B0FEA-1110-44BD-BF37-5B8EBDFCF250}" type="parTrans" cxnId="{CAC09286-1DBB-4019-A4D5-DD5F072265ED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B7905ED8-5F11-4C87-8A6D-EF613819329C}" type="sibTrans" cxnId="{CAC09286-1DBB-4019-A4D5-DD5F072265ED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799F3ACD-C567-412C-963B-D8819C59C1A3}" type="pres">
      <dgm:prSet presAssocID="{2E17EB5D-3354-4D36-A521-131A71AEC467}" presName="Name0" presStyleCnt="0">
        <dgm:presLayoutVars>
          <dgm:dir/>
          <dgm:animLvl val="lvl"/>
          <dgm:resizeHandles val="exact"/>
        </dgm:presLayoutVars>
      </dgm:prSet>
      <dgm:spPr/>
    </dgm:pt>
    <dgm:pt modelId="{E5ACE367-29C2-4A13-BB2F-E3D99889015B}" type="pres">
      <dgm:prSet presAssocID="{B339690D-5AAD-4329-8649-F01F3DB2642F}" presName="composite" presStyleCnt="0"/>
      <dgm:spPr/>
    </dgm:pt>
    <dgm:pt modelId="{E4F20FD7-AB14-4791-AD2E-2DFEABE835CC}" type="pres">
      <dgm:prSet presAssocID="{B339690D-5AAD-4329-8649-F01F3DB2642F}" presName="parTx" presStyleLbl="alignNode1" presStyleIdx="0" presStyleCnt="3" custLinFactNeighborX="-2740" custLinFactNeighborY="-28679">
        <dgm:presLayoutVars>
          <dgm:chMax val="0"/>
          <dgm:chPref val="0"/>
          <dgm:bulletEnabled val="1"/>
        </dgm:presLayoutVars>
      </dgm:prSet>
      <dgm:spPr/>
    </dgm:pt>
    <dgm:pt modelId="{B25D9530-F99E-46DF-BCE2-270D2C8C5F5A}" type="pres">
      <dgm:prSet presAssocID="{B339690D-5AAD-4329-8649-F01F3DB2642F}" presName="desTx" presStyleLbl="alignAccFollowNode1" presStyleIdx="0" presStyleCnt="3">
        <dgm:presLayoutVars>
          <dgm:bulletEnabled val="1"/>
        </dgm:presLayoutVars>
      </dgm:prSet>
      <dgm:spPr/>
    </dgm:pt>
    <dgm:pt modelId="{2D6C08A6-5D67-4265-913C-6CE1B6A0303B}" type="pres">
      <dgm:prSet presAssocID="{E1A46842-B78A-4A74-9E9F-C73E49534F01}" presName="space" presStyleCnt="0"/>
      <dgm:spPr/>
    </dgm:pt>
    <dgm:pt modelId="{A1F93321-34CE-4A6D-A3DD-9957F795801A}" type="pres">
      <dgm:prSet presAssocID="{C1E0DAB6-F37E-4111-AE9B-A92F4CEC38AA}" presName="composite" presStyleCnt="0"/>
      <dgm:spPr/>
    </dgm:pt>
    <dgm:pt modelId="{BEDA4B9D-B0EB-4C86-86E3-646982F2635B}" type="pres">
      <dgm:prSet presAssocID="{C1E0DAB6-F37E-4111-AE9B-A92F4CEC38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57A9B76-3EE6-4088-940C-EC22B1A62469}" type="pres">
      <dgm:prSet presAssocID="{C1E0DAB6-F37E-4111-AE9B-A92F4CEC38AA}" presName="desTx" presStyleLbl="alignAccFollowNode1" presStyleIdx="1" presStyleCnt="3">
        <dgm:presLayoutVars>
          <dgm:bulletEnabled val="1"/>
        </dgm:presLayoutVars>
      </dgm:prSet>
      <dgm:spPr/>
    </dgm:pt>
    <dgm:pt modelId="{88FFA89E-91D1-44EC-9793-023053059293}" type="pres">
      <dgm:prSet presAssocID="{1DBE2448-73EE-474A-8587-872BA870B068}" presName="space" presStyleCnt="0"/>
      <dgm:spPr/>
    </dgm:pt>
    <dgm:pt modelId="{1A2069C7-AC4F-4698-A5C0-C0D9AEA78D45}" type="pres">
      <dgm:prSet presAssocID="{52CF2831-2024-4D64-9B2D-99A195201EF7}" presName="composite" presStyleCnt="0"/>
      <dgm:spPr/>
    </dgm:pt>
    <dgm:pt modelId="{210FB130-3B68-4064-B348-EB8C0257D147}" type="pres">
      <dgm:prSet presAssocID="{52CF2831-2024-4D64-9B2D-99A195201EF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F51E07B-D41A-4258-9747-C40B8E0BCB32}" type="pres">
      <dgm:prSet presAssocID="{52CF2831-2024-4D64-9B2D-99A195201EF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F747C0D-8CE7-4626-8269-D8F44EE91615}" type="presOf" srcId="{389C4BE9-3178-4FFC-A82E-0077DDD7CB57}" destId="{B25D9530-F99E-46DF-BCE2-270D2C8C5F5A}" srcOrd="0" destOrd="0" presId="urn:microsoft.com/office/officeart/2005/8/layout/hList1"/>
    <dgm:cxn modelId="{CA94886A-A93B-40FC-B3B1-993B8E045128}" type="presOf" srcId="{C1E0DAB6-F37E-4111-AE9B-A92F4CEC38AA}" destId="{BEDA4B9D-B0EB-4C86-86E3-646982F2635B}" srcOrd="0" destOrd="0" presId="urn:microsoft.com/office/officeart/2005/8/layout/hList1"/>
    <dgm:cxn modelId="{8B75B74F-93AF-402A-A4C6-9ABFA4892694}" srcId="{B339690D-5AAD-4329-8649-F01F3DB2642F}" destId="{389C4BE9-3178-4FFC-A82E-0077DDD7CB57}" srcOrd="0" destOrd="0" parTransId="{DE7CB2F4-8BBF-4C7F-BCA6-E462D48CCC3F}" sibTransId="{2DEB2003-2BF5-4BB6-92E3-6EEE4BA0A448}"/>
    <dgm:cxn modelId="{8C443B52-95AA-4224-9E1D-D642076201D8}" type="presOf" srcId="{2E17EB5D-3354-4D36-A521-131A71AEC467}" destId="{799F3ACD-C567-412C-963B-D8819C59C1A3}" srcOrd="0" destOrd="0" presId="urn:microsoft.com/office/officeart/2005/8/layout/hList1"/>
    <dgm:cxn modelId="{8FEE3C56-845A-4AEA-9D15-427A59C837C3}" srcId="{2E17EB5D-3354-4D36-A521-131A71AEC467}" destId="{52CF2831-2024-4D64-9B2D-99A195201EF7}" srcOrd="2" destOrd="0" parTransId="{E7466AA9-4879-4F41-9085-84A8F7AACB9C}" sibTransId="{35F91D1F-CE69-451F-84A7-1953DBC4CA81}"/>
    <dgm:cxn modelId="{CAC09286-1DBB-4019-A4D5-DD5F072265ED}" srcId="{52CF2831-2024-4D64-9B2D-99A195201EF7}" destId="{F44FDF0E-7A2A-4D65-A557-6F784444CBD1}" srcOrd="0" destOrd="0" parTransId="{3B0B0FEA-1110-44BD-BF37-5B8EBDFCF250}" sibTransId="{B7905ED8-5F11-4C87-8A6D-EF613819329C}"/>
    <dgm:cxn modelId="{5BECA9AE-4EEE-4554-AD34-EC96B9D5D6C6}" type="presOf" srcId="{B339690D-5AAD-4329-8649-F01F3DB2642F}" destId="{E4F20FD7-AB14-4791-AD2E-2DFEABE835CC}" srcOrd="0" destOrd="0" presId="urn:microsoft.com/office/officeart/2005/8/layout/hList1"/>
    <dgm:cxn modelId="{EED9CECB-07E1-48F2-8AE2-6D334C09A116}" type="presOf" srcId="{F44FDF0E-7A2A-4D65-A557-6F784444CBD1}" destId="{EF51E07B-D41A-4258-9747-C40B8E0BCB32}" srcOrd="0" destOrd="0" presId="urn:microsoft.com/office/officeart/2005/8/layout/hList1"/>
    <dgm:cxn modelId="{6973BDCD-7940-4F6E-B302-E558F662ED84}" srcId="{C1E0DAB6-F37E-4111-AE9B-A92F4CEC38AA}" destId="{46C17D80-55D8-4825-9FAC-0A0D1AE94ECD}" srcOrd="0" destOrd="0" parTransId="{9A1F4EF1-2FBA-400A-99FA-E8165EDFD544}" sibTransId="{3F14A269-A6B4-4BDE-A412-17F6D94451B3}"/>
    <dgm:cxn modelId="{53CCCAEA-B2EA-4C4E-9AC1-1376E3C14BA4}" type="presOf" srcId="{46C17D80-55D8-4825-9FAC-0A0D1AE94ECD}" destId="{457A9B76-3EE6-4088-940C-EC22B1A62469}" srcOrd="0" destOrd="0" presId="urn:microsoft.com/office/officeart/2005/8/layout/hList1"/>
    <dgm:cxn modelId="{3C01EDEA-B6AB-4BB5-9E03-74C6445BDD66}" type="presOf" srcId="{52CF2831-2024-4D64-9B2D-99A195201EF7}" destId="{210FB130-3B68-4064-B348-EB8C0257D147}" srcOrd="0" destOrd="0" presId="urn:microsoft.com/office/officeart/2005/8/layout/hList1"/>
    <dgm:cxn modelId="{190B04F0-4B91-4E57-950F-1A1D9A1F71B8}" srcId="{2E17EB5D-3354-4D36-A521-131A71AEC467}" destId="{C1E0DAB6-F37E-4111-AE9B-A92F4CEC38AA}" srcOrd="1" destOrd="0" parTransId="{11D54759-FC8E-4D41-953F-155D7C433B3B}" sibTransId="{1DBE2448-73EE-474A-8587-872BA870B068}"/>
    <dgm:cxn modelId="{98A11CFF-3A70-4E83-A41C-2506C6C07C69}" srcId="{2E17EB5D-3354-4D36-A521-131A71AEC467}" destId="{B339690D-5AAD-4329-8649-F01F3DB2642F}" srcOrd="0" destOrd="0" parTransId="{73F243CC-6AF7-40D7-AA64-E9130A8B49F0}" sibTransId="{E1A46842-B78A-4A74-9E9F-C73E49534F01}"/>
    <dgm:cxn modelId="{7BD7D521-1521-4B42-A2A6-286FB63E404E}" type="presParOf" srcId="{799F3ACD-C567-412C-963B-D8819C59C1A3}" destId="{E5ACE367-29C2-4A13-BB2F-E3D99889015B}" srcOrd="0" destOrd="0" presId="urn:microsoft.com/office/officeart/2005/8/layout/hList1"/>
    <dgm:cxn modelId="{EEBFE4F6-42F5-4C41-9718-0318A91E47EE}" type="presParOf" srcId="{E5ACE367-29C2-4A13-BB2F-E3D99889015B}" destId="{E4F20FD7-AB14-4791-AD2E-2DFEABE835CC}" srcOrd="0" destOrd="0" presId="urn:microsoft.com/office/officeart/2005/8/layout/hList1"/>
    <dgm:cxn modelId="{562A0860-89CC-440A-AFAF-71C02AAAE74C}" type="presParOf" srcId="{E5ACE367-29C2-4A13-BB2F-E3D99889015B}" destId="{B25D9530-F99E-46DF-BCE2-270D2C8C5F5A}" srcOrd="1" destOrd="0" presId="urn:microsoft.com/office/officeart/2005/8/layout/hList1"/>
    <dgm:cxn modelId="{EBCBA4C8-55F2-4B86-A346-819061FF5974}" type="presParOf" srcId="{799F3ACD-C567-412C-963B-D8819C59C1A3}" destId="{2D6C08A6-5D67-4265-913C-6CE1B6A0303B}" srcOrd="1" destOrd="0" presId="urn:microsoft.com/office/officeart/2005/8/layout/hList1"/>
    <dgm:cxn modelId="{1EBFD90F-2569-4C3D-BFD7-BAA927ED068A}" type="presParOf" srcId="{799F3ACD-C567-412C-963B-D8819C59C1A3}" destId="{A1F93321-34CE-4A6D-A3DD-9957F795801A}" srcOrd="2" destOrd="0" presId="urn:microsoft.com/office/officeart/2005/8/layout/hList1"/>
    <dgm:cxn modelId="{1246B190-486E-409D-B844-630B76AC354D}" type="presParOf" srcId="{A1F93321-34CE-4A6D-A3DD-9957F795801A}" destId="{BEDA4B9D-B0EB-4C86-86E3-646982F2635B}" srcOrd="0" destOrd="0" presId="urn:microsoft.com/office/officeart/2005/8/layout/hList1"/>
    <dgm:cxn modelId="{7BB140F7-6C70-4B11-81F6-5A1A23CFEB15}" type="presParOf" srcId="{A1F93321-34CE-4A6D-A3DD-9957F795801A}" destId="{457A9B76-3EE6-4088-940C-EC22B1A62469}" srcOrd="1" destOrd="0" presId="urn:microsoft.com/office/officeart/2005/8/layout/hList1"/>
    <dgm:cxn modelId="{FC55DCF8-56AB-4DF7-8A63-1A0979D5E33A}" type="presParOf" srcId="{799F3ACD-C567-412C-963B-D8819C59C1A3}" destId="{88FFA89E-91D1-44EC-9793-023053059293}" srcOrd="3" destOrd="0" presId="urn:microsoft.com/office/officeart/2005/8/layout/hList1"/>
    <dgm:cxn modelId="{835624B4-8911-4423-98F2-4C058BF07B0D}" type="presParOf" srcId="{799F3ACD-C567-412C-963B-D8819C59C1A3}" destId="{1A2069C7-AC4F-4698-A5C0-C0D9AEA78D45}" srcOrd="4" destOrd="0" presId="urn:microsoft.com/office/officeart/2005/8/layout/hList1"/>
    <dgm:cxn modelId="{C5C1CD57-B5C2-4E24-9E37-A2B321389EC1}" type="presParOf" srcId="{1A2069C7-AC4F-4698-A5C0-C0D9AEA78D45}" destId="{210FB130-3B68-4064-B348-EB8C0257D147}" srcOrd="0" destOrd="0" presId="urn:microsoft.com/office/officeart/2005/8/layout/hList1"/>
    <dgm:cxn modelId="{1C42D2EF-1A47-4612-AFD9-CB81021ABDBC}" type="presParOf" srcId="{1A2069C7-AC4F-4698-A5C0-C0D9AEA78D45}" destId="{EF51E07B-D41A-4258-9747-C40B8E0BCB3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0A8C04-2F54-484A-AF84-8F635C269D73}" type="doc">
      <dgm:prSet loTypeId="urn:microsoft.com/office/officeart/2011/layout/Circle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CA"/>
        </a:p>
      </dgm:t>
    </dgm:pt>
    <dgm:pt modelId="{9EE577A3-5218-4A01-BCD1-1A322C7DB100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b="1" spc="-30" dirty="0">
              <a:latin typeface="Calibri"/>
              <a:ea typeface="Calibri" panose="020F0502020204030204" pitchFamily="34" charset="0"/>
              <a:cs typeface="Calibri"/>
            </a:rPr>
            <a:t>Translate: </a:t>
          </a:r>
          <a:r>
            <a:rPr lang="en-CA" spc="-30" dirty="0">
              <a:latin typeface="Calibri"/>
              <a:ea typeface="Calibri" panose="020F0502020204030204" pitchFamily="34" charset="0"/>
              <a:cs typeface="Calibri"/>
            </a:rPr>
            <a:t>The PRIDD tool is translated into </a:t>
          </a:r>
          <a:r>
            <a:rPr lang="en-CA" b="1" i="1" spc="-30" dirty="0">
              <a:latin typeface="Calibri"/>
              <a:ea typeface="Calibri" panose="020F0502020204030204" pitchFamily="34" charset="0"/>
              <a:cs typeface="Calibri"/>
            </a:rPr>
            <a:t>16 languages. </a:t>
          </a:r>
          <a:endParaRPr lang="en-CA" b="1" i="1" dirty="0"/>
        </a:p>
      </dgm:t>
    </dgm:pt>
    <dgm:pt modelId="{9F07D8FE-D3E7-4266-92C6-6AF66250045A}" type="parTrans" cxnId="{CA6F2925-B593-4751-BE18-EA91DDB3D5E9}">
      <dgm:prSet/>
      <dgm:spPr/>
      <dgm:t>
        <a:bodyPr/>
        <a:lstStyle/>
        <a:p>
          <a:endParaRPr lang="en-CA"/>
        </a:p>
      </dgm:t>
    </dgm:pt>
    <dgm:pt modelId="{166356EB-D330-4EDC-B125-E795F72EA2EA}" type="sibTrans" cxnId="{CA6F2925-B593-4751-BE18-EA91DDB3D5E9}">
      <dgm:prSet/>
      <dgm:spPr/>
      <dgm:t>
        <a:bodyPr/>
        <a:lstStyle/>
        <a:p>
          <a:endParaRPr lang="en-CA"/>
        </a:p>
      </dgm:t>
    </dgm:pt>
    <dgm:pt modelId="{FD3068E2-BE5E-4826-9E10-B1B93C7E0746}">
      <dgm:prSet/>
      <dgm:spPr/>
      <dgm:t>
        <a:bodyPr/>
        <a:lstStyle/>
        <a:p>
          <a:r>
            <a:rPr lang="en-CA" b="1" spc="-30" dirty="0">
              <a:effectLst/>
              <a:ea typeface="Calibri" panose="020F0502020204030204" pitchFamily="34" charset="0"/>
              <a:cs typeface="Arial"/>
            </a:rPr>
            <a:t>Launch:</a:t>
          </a:r>
          <a:r>
            <a:rPr lang="en-CA" spc="-30" dirty="0">
              <a:effectLst/>
              <a:ea typeface="Calibri" panose="020F0502020204030204" pitchFamily="34" charset="0"/>
              <a:cs typeface="Arial"/>
            </a:rPr>
            <a:t> GRIDD Study to collect global data </a:t>
          </a:r>
          <a:r>
            <a:rPr lang="en-CA" u="sng" spc="-30" dirty="0">
              <a:effectLst/>
              <a:ea typeface="Calibri" panose="020F0502020204030204" pitchFamily="34" charset="0"/>
              <a:cs typeface="Arial"/>
            </a:rPr>
            <a:t>online</a:t>
          </a:r>
          <a:r>
            <a:rPr lang="en-CA" spc="-30" dirty="0">
              <a:effectLst/>
              <a:ea typeface="Calibri" panose="020F0502020204030204" pitchFamily="34" charset="0"/>
              <a:cs typeface="Arial"/>
            </a:rPr>
            <a:t> across </a:t>
          </a:r>
          <a:r>
            <a:rPr lang="en-CA" spc="-30" dirty="0" err="1">
              <a:effectLst/>
              <a:ea typeface="Calibri" panose="020F0502020204030204" pitchFamily="34" charset="0"/>
              <a:cs typeface="Arial"/>
            </a:rPr>
            <a:t>derm</a:t>
          </a:r>
          <a:r>
            <a:rPr lang="en-CA" spc="-30" dirty="0">
              <a:effectLst/>
              <a:ea typeface="Calibri" panose="020F0502020204030204" pitchFamily="34" charset="0"/>
              <a:cs typeface="Arial"/>
            </a:rPr>
            <a:t> diseases.</a:t>
          </a:r>
          <a:r>
            <a:rPr lang="en-CA" spc="-30" dirty="0">
              <a:ea typeface="Calibri" panose="020F0502020204030204" pitchFamily="34" charset="0"/>
              <a:cs typeface="Arial"/>
            </a:rPr>
            <a:t> </a:t>
          </a:r>
          <a:endParaRPr lang="en-CA" spc="-30" dirty="0">
            <a:effectLst/>
            <a:ea typeface="Calibri" panose="020F0502020204030204" pitchFamily="34" charset="0"/>
            <a:cs typeface="Arial"/>
          </a:endParaRPr>
        </a:p>
      </dgm:t>
    </dgm:pt>
    <dgm:pt modelId="{CC24FE88-3C5C-4C85-A020-A3C8159C0BDD}" type="parTrans" cxnId="{08B82D26-3E17-401F-829B-A99D63CCCCFF}">
      <dgm:prSet/>
      <dgm:spPr/>
      <dgm:t>
        <a:bodyPr/>
        <a:lstStyle/>
        <a:p>
          <a:endParaRPr lang="en-CA"/>
        </a:p>
      </dgm:t>
    </dgm:pt>
    <dgm:pt modelId="{03ADC078-9643-4439-9A7B-25CA69BB94B2}" type="sibTrans" cxnId="{08B82D26-3E17-401F-829B-A99D63CCCCFF}">
      <dgm:prSet/>
      <dgm:spPr/>
      <dgm:t>
        <a:bodyPr/>
        <a:lstStyle/>
        <a:p>
          <a:endParaRPr lang="en-CA"/>
        </a:p>
      </dgm:t>
    </dgm:pt>
    <dgm:pt modelId="{55C5DDEC-B26A-4483-8550-15EB4F88539F}">
      <dgm:prSet/>
      <dgm:spPr/>
      <dgm:t>
        <a:bodyPr/>
        <a:lstStyle/>
        <a:p>
          <a:r>
            <a:rPr lang="en-CA" b="1" spc="-30">
              <a:effectLst/>
              <a:ea typeface="Calibri" panose="020F0502020204030204" pitchFamily="34" charset="0"/>
              <a:cs typeface="Arial"/>
            </a:rPr>
            <a:t>Promote: </a:t>
          </a:r>
          <a:r>
            <a:rPr lang="en-CA" spc="-30">
              <a:effectLst/>
              <a:ea typeface="Calibri" panose="020F0502020204030204" pitchFamily="34" charset="0"/>
              <a:cs typeface="Arial"/>
            </a:rPr>
            <a:t>PRIDD measure globally for research and clinical use.</a:t>
          </a:r>
        </a:p>
      </dgm:t>
    </dgm:pt>
    <dgm:pt modelId="{340668B0-3C11-4ABC-8D6A-5448D5AD1BD6}" type="parTrans" cxnId="{790BC0FE-C509-48A4-BD54-9039B603BCF8}">
      <dgm:prSet/>
      <dgm:spPr/>
      <dgm:t>
        <a:bodyPr/>
        <a:lstStyle/>
        <a:p>
          <a:endParaRPr lang="en-CA"/>
        </a:p>
      </dgm:t>
    </dgm:pt>
    <dgm:pt modelId="{8CB4E2BA-8CEC-4D35-B57D-794115799A5F}" type="sibTrans" cxnId="{790BC0FE-C509-48A4-BD54-9039B603BCF8}">
      <dgm:prSet/>
      <dgm:spPr/>
      <dgm:t>
        <a:bodyPr/>
        <a:lstStyle/>
        <a:p>
          <a:endParaRPr lang="en-CA"/>
        </a:p>
      </dgm:t>
    </dgm:pt>
    <dgm:pt modelId="{AC5F16EC-501A-4270-809B-C5B0DA4C5052}" type="pres">
      <dgm:prSet presAssocID="{B30A8C04-2F54-484A-AF84-8F635C269D73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371AC39D-336F-4C33-B1C6-3333BAD24C7B}" type="pres">
      <dgm:prSet presAssocID="{55C5DDEC-B26A-4483-8550-15EB4F88539F}" presName="Accent3" presStyleCnt="0"/>
      <dgm:spPr/>
    </dgm:pt>
    <dgm:pt modelId="{BA0AFFA4-8AD0-4CC9-A72A-A6651AB7D53E}" type="pres">
      <dgm:prSet presAssocID="{55C5DDEC-B26A-4483-8550-15EB4F88539F}" presName="Accent" presStyleLbl="node1" presStyleIdx="0" presStyleCnt="3"/>
      <dgm:spPr/>
    </dgm:pt>
    <dgm:pt modelId="{8253E398-3A8B-4A61-ADBF-5B459134DAC2}" type="pres">
      <dgm:prSet presAssocID="{55C5DDEC-B26A-4483-8550-15EB4F88539F}" presName="ParentBackground3" presStyleCnt="0"/>
      <dgm:spPr/>
    </dgm:pt>
    <dgm:pt modelId="{298E5F81-F156-4359-984E-731584458D7B}" type="pres">
      <dgm:prSet presAssocID="{55C5DDEC-B26A-4483-8550-15EB4F88539F}" presName="ParentBackground" presStyleLbl="fgAcc1" presStyleIdx="0" presStyleCnt="3"/>
      <dgm:spPr/>
    </dgm:pt>
    <dgm:pt modelId="{8B660239-4B77-4137-8FEA-6B9997B476DC}" type="pres">
      <dgm:prSet presAssocID="{55C5DDEC-B26A-4483-8550-15EB4F88539F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9370C9D-4E78-4283-8D3E-17261692EAFF}" type="pres">
      <dgm:prSet presAssocID="{FD3068E2-BE5E-4826-9E10-B1B93C7E0746}" presName="Accent2" presStyleCnt="0"/>
      <dgm:spPr/>
    </dgm:pt>
    <dgm:pt modelId="{ADEBBB2D-3331-4019-95C9-2257C9F19EDE}" type="pres">
      <dgm:prSet presAssocID="{FD3068E2-BE5E-4826-9E10-B1B93C7E0746}" presName="Accent" presStyleLbl="node1" presStyleIdx="1" presStyleCnt="3"/>
      <dgm:spPr/>
    </dgm:pt>
    <dgm:pt modelId="{0A4B4936-DDA0-4E66-91E2-07C39B1AF220}" type="pres">
      <dgm:prSet presAssocID="{FD3068E2-BE5E-4826-9E10-B1B93C7E0746}" presName="ParentBackground2" presStyleCnt="0"/>
      <dgm:spPr/>
    </dgm:pt>
    <dgm:pt modelId="{60B54EF1-3C8E-4854-A311-E54767E724D5}" type="pres">
      <dgm:prSet presAssocID="{FD3068E2-BE5E-4826-9E10-B1B93C7E0746}" presName="ParentBackground" presStyleLbl="fgAcc1" presStyleIdx="1" presStyleCnt="3"/>
      <dgm:spPr/>
    </dgm:pt>
    <dgm:pt modelId="{C4B0FD49-2B4B-45E9-B5F9-27C66B0EA6EE}" type="pres">
      <dgm:prSet presAssocID="{FD3068E2-BE5E-4826-9E10-B1B93C7E074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A764093D-0CA9-4312-8422-E8F5FE85466B}" type="pres">
      <dgm:prSet presAssocID="{9EE577A3-5218-4A01-BCD1-1A322C7DB100}" presName="Accent1" presStyleCnt="0"/>
      <dgm:spPr/>
    </dgm:pt>
    <dgm:pt modelId="{F2E4CFF1-0A99-4ED1-A705-427C8E38C71F}" type="pres">
      <dgm:prSet presAssocID="{9EE577A3-5218-4A01-BCD1-1A322C7DB100}" presName="Accent" presStyleLbl="node1" presStyleIdx="2" presStyleCnt="3"/>
      <dgm:spPr/>
    </dgm:pt>
    <dgm:pt modelId="{2D886FF8-1F7D-443C-A23C-1516F338D865}" type="pres">
      <dgm:prSet presAssocID="{9EE577A3-5218-4A01-BCD1-1A322C7DB100}" presName="ParentBackground1" presStyleCnt="0"/>
      <dgm:spPr/>
    </dgm:pt>
    <dgm:pt modelId="{880B3A47-9F65-4244-9244-903F5C2D7939}" type="pres">
      <dgm:prSet presAssocID="{9EE577A3-5218-4A01-BCD1-1A322C7DB100}" presName="ParentBackground" presStyleLbl="fgAcc1" presStyleIdx="2" presStyleCnt="3"/>
      <dgm:spPr/>
    </dgm:pt>
    <dgm:pt modelId="{981D841A-81E8-45F2-ABAE-A19A88C4A6E7}" type="pres">
      <dgm:prSet presAssocID="{9EE577A3-5218-4A01-BCD1-1A322C7DB10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A6F2925-B593-4751-BE18-EA91DDB3D5E9}" srcId="{B30A8C04-2F54-484A-AF84-8F635C269D73}" destId="{9EE577A3-5218-4A01-BCD1-1A322C7DB100}" srcOrd="0" destOrd="0" parTransId="{9F07D8FE-D3E7-4266-92C6-6AF66250045A}" sibTransId="{166356EB-D330-4EDC-B125-E795F72EA2EA}"/>
    <dgm:cxn modelId="{08B82D26-3E17-401F-829B-A99D63CCCCFF}" srcId="{B30A8C04-2F54-484A-AF84-8F635C269D73}" destId="{FD3068E2-BE5E-4826-9E10-B1B93C7E0746}" srcOrd="1" destOrd="0" parTransId="{CC24FE88-3C5C-4C85-A020-A3C8159C0BDD}" sibTransId="{03ADC078-9643-4439-9A7B-25CA69BB94B2}"/>
    <dgm:cxn modelId="{058EDC2C-AAA4-4A42-ABAB-49FC0A4B7A95}" type="presOf" srcId="{B30A8C04-2F54-484A-AF84-8F635C269D73}" destId="{AC5F16EC-501A-4270-809B-C5B0DA4C5052}" srcOrd="0" destOrd="0" presId="urn:microsoft.com/office/officeart/2011/layout/CircleProcess"/>
    <dgm:cxn modelId="{C29E1546-80E8-4501-ACD6-0B7BCCAAE5CA}" type="presOf" srcId="{9EE577A3-5218-4A01-BCD1-1A322C7DB100}" destId="{981D841A-81E8-45F2-ABAE-A19A88C4A6E7}" srcOrd="1" destOrd="0" presId="urn:microsoft.com/office/officeart/2011/layout/CircleProcess"/>
    <dgm:cxn modelId="{3A16DF70-AEF7-4047-AB9D-A36D8B38BDE1}" type="presOf" srcId="{55C5DDEC-B26A-4483-8550-15EB4F88539F}" destId="{8B660239-4B77-4137-8FEA-6B9997B476DC}" srcOrd="1" destOrd="0" presId="urn:microsoft.com/office/officeart/2011/layout/CircleProcess"/>
    <dgm:cxn modelId="{8B30638F-25FC-4BB7-9939-585E227F9062}" type="presOf" srcId="{9EE577A3-5218-4A01-BCD1-1A322C7DB100}" destId="{880B3A47-9F65-4244-9244-903F5C2D7939}" srcOrd="0" destOrd="0" presId="urn:microsoft.com/office/officeart/2011/layout/CircleProcess"/>
    <dgm:cxn modelId="{890D02BC-4547-4378-B50E-F271F5727CC5}" type="presOf" srcId="{FD3068E2-BE5E-4826-9E10-B1B93C7E0746}" destId="{60B54EF1-3C8E-4854-A311-E54767E724D5}" srcOrd="0" destOrd="0" presId="urn:microsoft.com/office/officeart/2011/layout/CircleProcess"/>
    <dgm:cxn modelId="{19557DC3-EF82-4E3F-A09A-C7B2343BE535}" type="presOf" srcId="{FD3068E2-BE5E-4826-9E10-B1B93C7E0746}" destId="{C4B0FD49-2B4B-45E9-B5F9-27C66B0EA6EE}" srcOrd="1" destOrd="0" presId="urn:microsoft.com/office/officeart/2011/layout/CircleProcess"/>
    <dgm:cxn modelId="{FA664DEE-1B68-418F-9EF7-0E738A963C9E}" type="presOf" srcId="{55C5DDEC-B26A-4483-8550-15EB4F88539F}" destId="{298E5F81-F156-4359-984E-731584458D7B}" srcOrd="0" destOrd="0" presId="urn:microsoft.com/office/officeart/2011/layout/CircleProcess"/>
    <dgm:cxn modelId="{790BC0FE-C509-48A4-BD54-9039B603BCF8}" srcId="{B30A8C04-2F54-484A-AF84-8F635C269D73}" destId="{55C5DDEC-B26A-4483-8550-15EB4F88539F}" srcOrd="2" destOrd="0" parTransId="{340668B0-3C11-4ABC-8D6A-5448D5AD1BD6}" sibTransId="{8CB4E2BA-8CEC-4D35-B57D-794115799A5F}"/>
    <dgm:cxn modelId="{CA0CBDDF-8583-4BDD-BE89-5355FD51BDB4}" type="presParOf" srcId="{AC5F16EC-501A-4270-809B-C5B0DA4C5052}" destId="{371AC39D-336F-4C33-B1C6-3333BAD24C7B}" srcOrd="0" destOrd="0" presId="urn:microsoft.com/office/officeart/2011/layout/CircleProcess"/>
    <dgm:cxn modelId="{0759F153-52D2-473D-8AFE-3CFC08E0816E}" type="presParOf" srcId="{371AC39D-336F-4C33-B1C6-3333BAD24C7B}" destId="{BA0AFFA4-8AD0-4CC9-A72A-A6651AB7D53E}" srcOrd="0" destOrd="0" presId="urn:microsoft.com/office/officeart/2011/layout/CircleProcess"/>
    <dgm:cxn modelId="{886B33BD-1181-4D12-AE1A-583FA629D012}" type="presParOf" srcId="{AC5F16EC-501A-4270-809B-C5B0DA4C5052}" destId="{8253E398-3A8B-4A61-ADBF-5B459134DAC2}" srcOrd="1" destOrd="0" presId="urn:microsoft.com/office/officeart/2011/layout/CircleProcess"/>
    <dgm:cxn modelId="{6716EBCD-0437-48A0-B93C-7FE703447009}" type="presParOf" srcId="{8253E398-3A8B-4A61-ADBF-5B459134DAC2}" destId="{298E5F81-F156-4359-984E-731584458D7B}" srcOrd="0" destOrd="0" presId="urn:microsoft.com/office/officeart/2011/layout/CircleProcess"/>
    <dgm:cxn modelId="{01EB02F8-1A9B-49DB-814D-6F777AB89FFF}" type="presParOf" srcId="{AC5F16EC-501A-4270-809B-C5B0DA4C5052}" destId="{8B660239-4B77-4137-8FEA-6B9997B476DC}" srcOrd="2" destOrd="0" presId="urn:microsoft.com/office/officeart/2011/layout/CircleProcess"/>
    <dgm:cxn modelId="{56C2D0B8-16E1-4F0A-88AF-D3E96513D21D}" type="presParOf" srcId="{AC5F16EC-501A-4270-809B-C5B0DA4C5052}" destId="{69370C9D-4E78-4283-8D3E-17261692EAFF}" srcOrd="3" destOrd="0" presId="urn:microsoft.com/office/officeart/2011/layout/CircleProcess"/>
    <dgm:cxn modelId="{FC00A4A6-F311-4CB9-BCA8-4758FD425193}" type="presParOf" srcId="{69370C9D-4E78-4283-8D3E-17261692EAFF}" destId="{ADEBBB2D-3331-4019-95C9-2257C9F19EDE}" srcOrd="0" destOrd="0" presId="urn:microsoft.com/office/officeart/2011/layout/CircleProcess"/>
    <dgm:cxn modelId="{8A28764F-5395-4CBE-AC3E-A3A8D74082DE}" type="presParOf" srcId="{AC5F16EC-501A-4270-809B-C5B0DA4C5052}" destId="{0A4B4936-DDA0-4E66-91E2-07C39B1AF220}" srcOrd="4" destOrd="0" presId="urn:microsoft.com/office/officeart/2011/layout/CircleProcess"/>
    <dgm:cxn modelId="{01F7A0EF-8CAE-4065-9CC9-75986FBAF9D1}" type="presParOf" srcId="{0A4B4936-DDA0-4E66-91E2-07C39B1AF220}" destId="{60B54EF1-3C8E-4854-A311-E54767E724D5}" srcOrd="0" destOrd="0" presId="urn:microsoft.com/office/officeart/2011/layout/CircleProcess"/>
    <dgm:cxn modelId="{550B23B7-5533-4D0A-85DC-11E4F368502D}" type="presParOf" srcId="{AC5F16EC-501A-4270-809B-C5B0DA4C5052}" destId="{C4B0FD49-2B4B-45E9-B5F9-27C66B0EA6EE}" srcOrd="5" destOrd="0" presId="urn:microsoft.com/office/officeart/2011/layout/CircleProcess"/>
    <dgm:cxn modelId="{D4EC6A43-BEE5-4760-ADD5-8BFF56A3360D}" type="presParOf" srcId="{AC5F16EC-501A-4270-809B-C5B0DA4C5052}" destId="{A764093D-0CA9-4312-8422-E8F5FE85466B}" srcOrd="6" destOrd="0" presId="urn:microsoft.com/office/officeart/2011/layout/CircleProcess"/>
    <dgm:cxn modelId="{846F70B4-4AF3-4297-BBB6-D9E10682C688}" type="presParOf" srcId="{A764093D-0CA9-4312-8422-E8F5FE85466B}" destId="{F2E4CFF1-0A99-4ED1-A705-427C8E38C71F}" srcOrd="0" destOrd="0" presId="urn:microsoft.com/office/officeart/2011/layout/CircleProcess"/>
    <dgm:cxn modelId="{CDD19B55-9826-49F7-87F1-1274780FFCDA}" type="presParOf" srcId="{AC5F16EC-501A-4270-809B-C5B0DA4C5052}" destId="{2D886FF8-1F7D-443C-A23C-1516F338D865}" srcOrd="7" destOrd="0" presId="urn:microsoft.com/office/officeart/2011/layout/CircleProcess"/>
    <dgm:cxn modelId="{9FC0C55C-6802-4FF4-8A03-08AA9E7A0804}" type="presParOf" srcId="{2D886FF8-1F7D-443C-A23C-1516F338D865}" destId="{880B3A47-9F65-4244-9244-903F5C2D7939}" srcOrd="0" destOrd="0" presId="urn:microsoft.com/office/officeart/2011/layout/CircleProcess"/>
    <dgm:cxn modelId="{18E8B75F-49DC-49DA-A88F-13B7A2734D6A}" type="presParOf" srcId="{AC5F16EC-501A-4270-809B-C5B0DA4C5052}" destId="{981D841A-81E8-45F2-ABAE-A19A88C4A6E7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28894-56C8-401F-B825-9E8CDCE7DE63}">
      <dsp:nvSpPr>
        <dsp:cNvPr id="0" name=""/>
        <dsp:cNvSpPr/>
      </dsp:nvSpPr>
      <dsp:spPr>
        <a:xfrm>
          <a:off x="0" y="1214"/>
          <a:ext cx="2236137" cy="1373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Item Gathering: 2019-2020</a:t>
          </a:r>
        </a:p>
      </dsp:txBody>
      <dsp:txXfrm>
        <a:off x="6706" y="7920"/>
        <a:ext cx="2222725" cy="123962"/>
      </dsp:txXfrm>
    </dsp:sp>
    <dsp:sp modelId="{B786EDFB-70A7-4CBE-BD01-BB3671269FCA}">
      <dsp:nvSpPr>
        <dsp:cNvPr id="0" name=""/>
        <dsp:cNvSpPr/>
      </dsp:nvSpPr>
      <dsp:spPr>
        <a:xfrm>
          <a:off x="0" y="138588"/>
          <a:ext cx="2236137" cy="287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 dirty="0">
              <a:latin typeface="+mj-lt"/>
            </a:rPr>
            <a:t>Workshop: </a:t>
          </a:r>
          <a:r>
            <a:rPr lang="en-CA" sz="600" b="1" kern="1200" dirty="0">
              <a:latin typeface="+mj-lt"/>
            </a:rPr>
            <a:t>37</a:t>
          </a:r>
          <a:r>
            <a:rPr lang="en-CA" sz="600" kern="1200" dirty="0">
              <a:latin typeface="+mj-lt"/>
            </a:rPr>
            <a:t> patients in </a:t>
          </a:r>
          <a:r>
            <a:rPr lang="en-CA" sz="600" b="1" kern="1200" dirty="0">
              <a:latin typeface="+mj-lt"/>
            </a:rPr>
            <a:t>16</a:t>
          </a:r>
          <a:r>
            <a:rPr lang="en-CA" sz="600" kern="1200" dirty="0">
              <a:latin typeface="+mj-lt"/>
            </a:rPr>
            <a:t> countries and </a:t>
          </a:r>
          <a:r>
            <a:rPr lang="en-CA" sz="600" b="1" kern="1200" dirty="0">
              <a:latin typeface="+mj-lt"/>
            </a:rPr>
            <a:t>14</a:t>
          </a:r>
          <a:r>
            <a:rPr lang="en-CA" sz="600" kern="1200" dirty="0">
              <a:latin typeface="+mj-lt"/>
            </a:rPr>
            <a:t> diseases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Patient interviews: </a:t>
          </a:r>
          <a:r>
            <a:rPr lang="en-CA" sz="600" b="1" kern="1200">
              <a:latin typeface="+mj-lt"/>
            </a:rPr>
            <a:t>28</a:t>
          </a:r>
          <a:r>
            <a:rPr lang="en-CA" sz="600" kern="1200">
              <a:latin typeface="+mj-lt"/>
            </a:rPr>
            <a:t> patients in </a:t>
          </a:r>
          <a:r>
            <a:rPr lang="en-CA" sz="600" b="1" kern="1200">
              <a:latin typeface="+mj-lt"/>
            </a:rPr>
            <a:t>11</a:t>
          </a:r>
          <a:r>
            <a:rPr lang="en-CA" sz="600" kern="1200">
              <a:latin typeface="+mj-lt"/>
            </a:rPr>
            <a:t> countries and </a:t>
          </a:r>
          <a:r>
            <a:rPr lang="en-CA" sz="600" b="1" kern="1200">
              <a:latin typeface="+mj-lt"/>
            </a:rPr>
            <a:t>5</a:t>
          </a:r>
          <a:r>
            <a:rPr lang="en-CA" sz="600" kern="1200">
              <a:latin typeface="+mj-lt"/>
            </a:rPr>
            <a:t> diseases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Outcome: </a:t>
          </a:r>
          <a:r>
            <a:rPr lang="en-CA" sz="600" b="1" i="1" kern="1200">
              <a:latin typeface="+mj-lt"/>
            </a:rPr>
            <a:t>263 items</a:t>
          </a:r>
        </a:p>
      </dsp:txBody>
      <dsp:txXfrm>
        <a:off x="0" y="138588"/>
        <a:ext cx="2236137" cy="287154"/>
      </dsp:txXfrm>
    </dsp:sp>
    <dsp:sp modelId="{49B5B789-66FA-44C0-AD38-9EB1DDD94010}">
      <dsp:nvSpPr>
        <dsp:cNvPr id="0" name=""/>
        <dsp:cNvSpPr/>
      </dsp:nvSpPr>
      <dsp:spPr>
        <a:xfrm>
          <a:off x="0" y="425742"/>
          <a:ext cx="2236137" cy="13737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Delphi Surveys: 2020-2021</a:t>
          </a:r>
        </a:p>
      </dsp:txBody>
      <dsp:txXfrm>
        <a:off x="6706" y="432448"/>
        <a:ext cx="2222725" cy="123962"/>
      </dsp:txXfrm>
    </dsp:sp>
    <dsp:sp modelId="{0259EA2A-6B77-464F-9581-33DCE72A8D19}">
      <dsp:nvSpPr>
        <dsp:cNvPr id="0" name=""/>
        <dsp:cNvSpPr/>
      </dsp:nvSpPr>
      <dsp:spPr>
        <a:xfrm>
          <a:off x="0" y="563116"/>
          <a:ext cx="2236137" cy="189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b="1" kern="1200" spc="-30" dirty="0">
              <a:latin typeface="+mj-lt"/>
              <a:ea typeface="Calibri" panose="020F0502020204030204" pitchFamily="34" charset="0"/>
              <a:cs typeface="Times New Roman"/>
            </a:rPr>
            <a:t>1154</a:t>
          </a:r>
          <a:r>
            <a:rPr lang="en-CA" sz="600" kern="1200" spc="-30" dirty="0">
              <a:latin typeface="+mj-lt"/>
              <a:ea typeface="Calibri" panose="020F0502020204030204" pitchFamily="34" charset="0"/>
              <a:cs typeface="Times New Roman"/>
            </a:rPr>
            <a:t> patients in </a:t>
          </a:r>
          <a:r>
            <a:rPr lang="en-CA" sz="600" b="1" kern="1200" spc="-30" dirty="0">
              <a:latin typeface="+mj-lt"/>
              <a:ea typeface="Calibri" panose="020F0502020204030204" pitchFamily="34" charset="0"/>
              <a:cs typeface="Times New Roman"/>
            </a:rPr>
            <a:t>61</a:t>
          </a:r>
          <a:r>
            <a:rPr lang="en-CA" sz="600" kern="1200" spc="-30" dirty="0">
              <a:latin typeface="+mj-lt"/>
              <a:ea typeface="Calibri" panose="020F0502020204030204" pitchFamily="34" charset="0"/>
              <a:cs typeface="Times New Roman"/>
            </a:rPr>
            <a:t> countries and </a:t>
          </a:r>
          <a:r>
            <a:rPr lang="en-CA" sz="600" b="1" kern="1200" spc="-30" dirty="0">
              <a:latin typeface="+mj-lt"/>
              <a:ea typeface="Calibri" panose="020F0502020204030204" pitchFamily="34" charset="0"/>
              <a:cs typeface="Times New Roman"/>
            </a:rPr>
            <a:t>90</a:t>
          </a:r>
          <a:r>
            <a:rPr lang="en-CA" sz="600" kern="1200" spc="-30" dirty="0">
              <a:latin typeface="+mj-lt"/>
              <a:ea typeface="Calibri" panose="020F0502020204030204" pitchFamily="34" charset="0"/>
              <a:cs typeface="Times New Roman"/>
            </a:rPr>
            <a:t> diseases</a:t>
          </a:r>
          <a:r>
            <a:rPr lang="en-CA" sz="600" kern="1200" spc="-30" dirty="0">
              <a:latin typeface="+mj-lt"/>
              <a:cs typeface="Times New Roman"/>
            </a:rPr>
            <a:t> </a:t>
          </a:r>
          <a:endParaRPr lang="en-CA" sz="600" kern="1200" dirty="0">
            <a:latin typeface="+mj-lt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Outcome: </a:t>
          </a:r>
          <a:r>
            <a:rPr lang="en-CA" sz="600" b="1" i="1" kern="1200">
              <a:latin typeface="+mj-lt"/>
            </a:rPr>
            <a:t>27 items</a:t>
          </a:r>
        </a:p>
      </dsp:txBody>
      <dsp:txXfrm>
        <a:off x="0" y="563116"/>
        <a:ext cx="2236137" cy="189813"/>
      </dsp:txXfrm>
    </dsp:sp>
    <dsp:sp modelId="{8EBFBF90-6959-4B64-A5A0-D7ADAC82D2B9}">
      <dsp:nvSpPr>
        <dsp:cNvPr id="0" name=""/>
        <dsp:cNvSpPr/>
      </dsp:nvSpPr>
      <dsp:spPr>
        <a:xfrm>
          <a:off x="0" y="752930"/>
          <a:ext cx="2236137" cy="13737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Cognitive Interviews: 2021</a:t>
          </a:r>
        </a:p>
      </dsp:txBody>
      <dsp:txXfrm>
        <a:off x="6706" y="759636"/>
        <a:ext cx="2222725" cy="123962"/>
      </dsp:txXfrm>
    </dsp:sp>
    <dsp:sp modelId="{E8CFE491-0A24-4C58-8F75-ACB028C452FE}">
      <dsp:nvSpPr>
        <dsp:cNvPr id="0" name=""/>
        <dsp:cNvSpPr/>
      </dsp:nvSpPr>
      <dsp:spPr>
        <a:xfrm>
          <a:off x="0" y="890305"/>
          <a:ext cx="2236137" cy="1898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600" b="1" kern="1200" dirty="0">
              <a:latin typeface="+mj-lt"/>
            </a:rPr>
            <a:t>12</a:t>
          </a:r>
          <a:r>
            <a:rPr lang="en-US" sz="600" kern="1200" dirty="0">
              <a:latin typeface="+mj-lt"/>
            </a:rPr>
            <a:t> patients in </a:t>
          </a:r>
          <a:r>
            <a:rPr lang="en-US" sz="600" b="1" kern="1200" dirty="0">
              <a:latin typeface="+mj-lt"/>
            </a:rPr>
            <a:t>4</a:t>
          </a:r>
          <a:r>
            <a:rPr lang="en-US" sz="600" kern="1200" dirty="0">
              <a:latin typeface="+mj-lt"/>
            </a:rPr>
            <a:t> countries and </a:t>
          </a:r>
          <a:r>
            <a:rPr lang="en-US" sz="600" b="1" kern="1200" dirty="0">
              <a:latin typeface="+mj-lt"/>
            </a:rPr>
            <a:t>6</a:t>
          </a:r>
          <a:r>
            <a:rPr lang="en-US" sz="600" kern="1200" dirty="0">
              <a:latin typeface="+mj-lt"/>
            </a:rPr>
            <a:t> diseases</a:t>
          </a:r>
          <a:endParaRPr lang="en-CA" sz="600" kern="1200" dirty="0">
            <a:latin typeface="+mj-lt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Outcome: </a:t>
          </a:r>
          <a:r>
            <a:rPr lang="en-CA" sz="600" b="1" i="1" kern="1200">
              <a:latin typeface="+mj-lt"/>
            </a:rPr>
            <a:t>26 items</a:t>
          </a:r>
        </a:p>
      </dsp:txBody>
      <dsp:txXfrm>
        <a:off x="0" y="890305"/>
        <a:ext cx="2236137" cy="189813"/>
      </dsp:txXfrm>
    </dsp:sp>
    <dsp:sp modelId="{6536D0D4-DD1E-4B54-BF72-1FFDC09B60FF}">
      <dsp:nvSpPr>
        <dsp:cNvPr id="0" name=""/>
        <dsp:cNvSpPr/>
      </dsp:nvSpPr>
      <dsp:spPr>
        <a:xfrm>
          <a:off x="0" y="1080118"/>
          <a:ext cx="2236137" cy="13737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 dirty="0">
              <a:latin typeface="+mj-lt"/>
            </a:rPr>
            <a:t>Psychometrics Surveys: 2021-2022</a:t>
          </a:r>
        </a:p>
      </dsp:txBody>
      <dsp:txXfrm>
        <a:off x="6706" y="1086824"/>
        <a:ext cx="2222725" cy="123962"/>
      </dsp:txXfrm>
    </dsp:sp>
    <dsp:sp modelId="{EAC63F3A-537F-4EBA-89B0-71BD52055284}">
      <dsp:nvSpPr>
        <dsp:cNvPr id="0" name=""/>
        <dsp:cNvSpPr/>
      </dsp:nvSpPr>
      <dsp:spPr>
        <a:xfrm>
          <a:off x="0" y="1217493"/>
          <a:ext cx="2236137" cy="4088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Survey #1: </a:t>
          </a:r>
          <a:r>
            <a:rPr lang="en-CA" sz="600" b="1" kern="1200">
              <a:latin typeface="+mj-lt"/>
            </a:rPr>
            <a:t>486</a:t>
          </a:r>
          <a:r>
            <a:rPr lang="en-CA" sz="600" kern="1200">
              <a:latin typeface="+mj-lt"/>
            </a:rPr>
            <a:t> patients (Completed Dec. 2021)</a:t>
          </a:r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 dirty="0">
              <a:latin typeface="+mj-lt"/>
            </a:rPr>
            <a:t>Survey #2: </a:t>
          </a:r>
          <a:r>
            <a:rPr lang="en-CA" sz="600" b="0" kern="1200" dirty="0">
              <a:latin typeface="+mj-lt"/>
            </a:rPr>
            <a:t>Test - </a:t>
          </a:r>
          <a:r>
            <a:rPr lang="en-CA" sz="600" b="1" kern="1200" dirty="0">
              <a:latin typeface="+mj-lt"/>
            </a:rPr>
            <a:t>504</a:t>
          </a:r>
          <a:r>
            <a:rPr lang="en-CA" sz="600" b="0" kern="1200" dirty="0">
              <a:latin typeface="+mj-lt"/>
            </a:rPr>
            <a:t> </a:t>
          </a:r>
          <a:r>
            <a:rPr lang="en-CA" sz="600" kern="1200" dirty="0">
              <a:latin typeface="+mj-lt"/>
            </a:rPr>
            <a:t>patients completed </a:t>
          </a:r>
          <a:r>
            <a:rPr lang="en-CA" sz="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July</a:t>
          </a:r>
          <a:r>
            <a:rPr lang="en-CA" sz="600" kern="1200" dirty="0">
              <a:latin typeface="+mj-lt"/>
            </a:rPr>
            <a:t> 2022; </a:t>
          </a:r>
          <a:r>
            <a:rPr lang="en-CA" sz="600" b="0" kern="1200" dirty="0">
              <a:latin typeface="+mj-lt"/>
            </a:rPr>
            <a:t>r</a:t>
          </a:r>
          <a:r>
            <a:rPr lang="en-CA" sz="600" b="0" dirty="0">
              <a:latin typeface="+mj-lt"/>
            </a:rPr>
            <a:t>e-test –</a:t>
          </a:r>
          <a:r>
            <a:rPr lang="en-CA" sz="600" b="1" dirty="0">
              <a:latin typeface="+mj-lt"/>
            </a:rPr>
            <a:t> 272+ </a:t>
          </a:r>
          <a:r>
            <a:rPr lang="en-CA" sz="600" b="0" dirty="0">
              <a:latin typeface="+mj-lt"/>
            </a:rPr>
            <a:t>patients</a:t>
          </a:r>
          <a:r>
            <a:rPr lang="en-CA" sz="600" b="1" dirty="0">
              <a:latin typeface="+mj-lt"/>
            </a:rPr>
            <a:t> </a:t>
          </a:r>
          <a:r>
            <a:rPr lang="en-CA" sz="600" dirty="0">
              <a:latin typeface="+mj-lt"/>
            </a:rPr>
            <a:t>(Completed Sept. 2022)</a:t>
          </a:r>
          <a:endParaRPr lang="en-CA" sz="600" b="0" kern="1200" dirty="0">
            <a:latin typeface="+mj-lt"/>
          </a:endParaRPr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en-CA" sz="900" b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Outcome - </a:t>
          </a:r>
          <a:r>
            <a:rPr lang="en-CA" sz="900" b="1" i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16 items </a:t>
          </a:r>
          <a:r>
            <a:rPr lang="en-CA" sz="900" b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FINAL MEASURE </a:t>
          </a:r>
        </a:p>
      </dsp:txBody>
      <dsp:txXfrm>
        <a:off x="0" y="1217493"/>
        <a:ext cx="2236137" cy="408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20FD7-AB14-4791-AD2E-2DFEABE835CC}">
      <dsp:nvSpPr>
        <dsp:cNvPr id="0" name=""/>
        <dsp:cNvSpPr/>
      </dsp:nvSpPr>
      <dsp:spPr>
        <a:xfrm>
          <a:off x="0" y="0"/>
          <a:ext cx="860072" cy="230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24384" rIns="42672" bIns="24384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>
              <a:latin typeface="+mj-lt"/>
            </a:rPr>
            <a:t>Target population</a:t>
          </a:r>
          <a:endParaRPr lang="en-GB" sz="600" b="1" kern="1200" dirty="0">
            <a:latin typeface="+mj-lt"/>
          </a:endParaRPr>
        </a:p>
      </dsp:txBody>
      <dsp:txXfrm>
        <a:off x="0" y="0"/>
        <a:ext cx="860072" cy="230400"/>
      </dsp:txXfrm>
    </dsp:sp>
    <dsp:sp modelId="{B25D9530-F99E-46DF-BCE2-270D2C8C5F5A}">
      <dsp:nvSpPr>
        <dsp:cNvPr id="0" name=""/>
        <dsp:cNvSpPr/>
      </dsp:nvSpPr>
      <dsp:spPr>
        <a:xfrm>
          <a:off x="882" y="245809"/>
          <a:ext cx="860072" cy="4172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>
              <a:latin typeface="+mj-lt"/>
            </a:rPr>
            <a:t>Adults (≥ 18 years) worldwide living with a dermatological condition</a:t>
          </a:r>
          <a:endParaRPr lang="en-GB" sz="600" kern="1200" dirty="0">
            <a:latin typeface="+mj-lt"/>
          </a:endParaRPr>
        </a:p>
      </dsp:txBody>
      <dsp:txXfrm>
        <a:off x="882" y="245809"/>
        <a:ext cx="860072" cy="417240"/>
      </dsp:txXfrm>
    </dsp:sp>
    <dsp:sp modelId="{BEDA4B9D-B0EB-4C86-86E3-646982F2635B}">
      <dsp:nvSpPr>
        <dsp:cNvPr id="0" name=""/>
        <dsp:cNvSpPr/>
      </dsp:nvSpPr>
      <dsp:spPr>
        <a:xfrm>
          <a:off x="981365" y="15409"/>
          <a:ext cx="860072" cy="230400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24384" rIns="42672" bIns="24384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>
              <a:latin typeface="+mj-lt"/>
            </a:rPr>
            <a:t>Target construct</a:t>
          </a:r>
          <a:endParaRPr lang="en-GB" sz="600" b="1" kern="1200" dirty="0">
            <a:latin typeface="+mj-lt"/>
          </a:endParaRPr>
        </a:p>
      </dsp:txBody>
      <dsp:txXfrm>
        <a:off x="981365" y="15409"/>
        <a:ext cx="860072" cy="230400"/>
      </dsp:txXfrm>
    </dsp:sp>
    <dsp:sp modelId="{457A9B76-3EE6-4088-940C-EC22B1A62469}">
      <dsp:nvSpPr>
        <dsp:cNvPr id="0" name=""/>
        <dsp:cNvSpPr/>
      </dsp:nvSpPr>
      <dsp:spPr>
        <a:xfrm>
          <a:off x="981365" y="245809"/>
          <a:ext cx="860072" cy="417240"/>
        </a:xfrm>
        <a:prstGeom prst="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>
              <a:latin typeface="+mj-lt"/>
            </a:rPr>
            <a:t>Impact of dermatological conditions on the patient’s life</a:t>
          </a:r>
          <a:endParaRPr lang="en-GB" sz="600" kern="1200" dirty="0">
            <a:latin typeface="+mj-lt"/>
          </a:endParaRPr>
        </a:p>
      </dsp:txBody>
      <dsp:txXfrm>
        <a:off x="981365" y="245809"/>
        <a:ext cx="860072" cy="417240"/>
      </dsp:txXfrm>
    </dsp:sp>
    <dsp:sp modelId="{210FB130-3B68-4064-B348-EB8C0257D147}">
      <dsp:nvSpPr>
        <dsp:cNvPr id="0" name=""/>
        <dsp:cNvSpPr/>
      </dsp:nvSpPr>
      <dsp:spPr>
        <a:xfrm>
          <a:off x="1961848" y="15409"/>
          <a:ext cx="860072" cy="230400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24384" rIns="42672" bIns="24384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>
              <a:latin typeface="+mj-lt"/>
            </a:rPr>
            <a:t>Application</a:t>
          </a:r>
          <a:endParaRPr lang="en-GB" sz="600" b="1" kern="1200" dirty="0">
            <a:latin typeface="+mj-lt"/>
          </a:endParaRPr>
        </a:p>
      </dsp:txBody>
      <dsp:txXfrm>
        <a:off x="1961848" y="15409"/>
        <a:ext cx="860072" cy="230400"/>
      </dsp:txXfrm>
    </dsp:sp>
    <dsp:sp modelId="{EF51E07B-D41A-4258-9747-C40B8E0BCB32}">
      <dsp:nvSpPr>
        <dsp:cNvPr id="0" name=""/>
        <dsp:cNvSpPr/>
      </dsp:nvSpPr>
      <dsp:spPr>
        <a:xfrm>
          <a:off x="1961848" y="245809"/>
          <a:ext cx="860072" cy="417240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 dirty="0">
              <a:latin typeface="+mj-lt"/>
            </a:rPr>
            <a:t>Research and clinical practice</a:t>
          </a:r>
          <a:endParaRPr lang="en-GB" sz="600" kern="1200" dirty="0">
            <a:latin typeface="+mj-lt"/>
          </a:endParaRPr>
        </a:p>
      </dsp:txBody>
      <dsp:txXfrm>
        <a:off x="1961848" y="245809"/>
        <a:ext cx="860072" cy="417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AFFA4-8AD0-4CC9-A72A-A6651AB7D53E}">
      <dsp:nvSpPr>
        <dsp:cNvPr id="0" name=""/>
        <dsp:cNvSpPr/>
      </dsp:nvSpPr>
      <dsp:spPr>
        <a:xfrm>
          <a:off x="1667709" y="238516"/>
          <a:ext cx="631824" cy="6319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E5F81-F156-4359-984E-731584458D7B}">
      <dsp:nvSpPr>
        <dsp:cNvPr id="0" name=""/>
        <dsp:cNvSpPr/>
      </dsp:nvSpPr>
      <dsp:spPr>
        <a:xfrm>
          <a:off x="1688688" y="259584"/>
          <a:ext cx="589867" cy="5898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" b="1" kern="1200" spc="-30">
              <a:effectLst/>
              <a:ea typeface="Calibri" panose="020F0502020204030204" pitchFamily="34" charset="0"/>
              <a:cs typeface="Arial"/>
            </a:rPr>
            <a:t>Promote: </a:t>
          </a:r>
          <a:r>
            <a:rPr lang="en-CA" sz="500" kern="1200" spc="-30">
              <a:effectLst/>
              <a:ea typeface="Calibri" panose="020F0502020204030204" pitchFamily="34" charset="0"/>
              <a:cs typeface="Arial"/>
            </a:rPr>
            <a:t>PRIDD measure globally for research and clinical use.</a:t>
          </a:r>
        </a:p>
      </dsp:txBody>
      <dsp:txXfrm>
        <a:off x="1773013" y="343858"/>
        <a:ext cx="421216" cy="421257"/>
      </dsp:txXfrm>
    </dsp:sp>
    <dsp:sp modelId="{ADEBBB2D-3331-4019-95C9-2257C9F19EDE}">
      <dsp:nvSpPr>
        <dsp:cNvPr id="0" name=""/>
        <dsp:cNvSpPr/>
      </dsp:nvSpPr>
      <dsp:spPr>
        <a:xfrm rot="2700000">
          <a:off x="1015462" y="239280"/>
          <a:ext cx="630302" cy="630302"/>
        </a:xfrm>
        <a:prstGeom prst="teardrop">
          <a:avLst>
            <a:gd name="adj" fmla="val 10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54EF1-3C8E-4854-A311-E54767E724D5}">
      <dsp:nvSpPr>
        <dsp:cNvPr id="0" name=""/>
        <dsp:cNvSpPr/>
      </dsp:nvSpPr>
      <dsp:spPr>
        <a:xfrm>
          <a:off x="1035679" y="259584"/>
          <a:ext cx="589867" cy="5898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" b="1" kern="1200" spc="-30" dirty="0">
              <a:effectLst/>
              <a:ea typeface="Calibri" panose="020F0502020204030204" pitchFamily="34" charset="0"/>
              <a:cs typeface="Arial"/>
            </a:rPr>
            <a:t>Launch:</a:t>
          </a:r>
          <a:r>
            <a:rPr lang="en-CA" sz="500" kern="1200" spc="-30" dirty="0">
              <a:effectLst/>
              <a:ea typeface="Calibri" panose="020F0502020204030204" pitchFamily="34" charset="0"/>
              <a:cs typeface="Arial"/>
            </a:rPr>
            <a:t> GRIDD Study to collect global data </a:t>
          </a:r>
          <a:r>
            <a:rPr lang="en-CA" sz="500" u="sng" kern="1200" spc="-30" dirty="0">
              <a:effectLst/>
              <a:ea typeface="Calibri" panose="020F0502020204030204" pitchFamily="34" charset="0"/>
              <a:cs typeface="Arial"/>
            </a:rPr>
            <a:t>online</a:t>
          </a:r>
          <a:r>
            <a:rPr lang="en-CA" sz="500" kern="1200" spc="-30" dirty="0">
              <a:effectLst/>
              <a:ea typeface="Calibri" panose="020F0502020204030204" pitchFamily="34" charset="0"/>
              <a:cs typeface="Arial"/>
            </a:rPr>
            <a:t> across </a:t>
          </a:r>
          <a:r>
            <a:rPr lang="en-CA" sz="500" kern="1200" spc="-30" dirty="0" err="1">
              <a:effectLst/>
              <a:ea typeface="Calibri" panose="020F0502020204030204" pitchFamily="34" charset="0"/>
              <a:cs typeface="Arial"/>
            </a:rPr>
            <a:t>derm</a:t>
          </a:r>
          <a:r>
            <a:rPr lang="en-CA" sz="500" kern="1200" spc="-30" dirty="0">
              <a:effectLst/>
              <a:ea typeface="Calibri" panose="020F0502020204030204" pitchFamily="34" charset="0"/>
              <a:cs typeface="Arial"/>
            </a:rPr>
            <a:t> diseases.</a:t>
          </a:r>
          <a:r>
            <a:rPr lang="en-CA" sz="500" kern="1200" spc="-30" dirty="0">
              <a:ea typeface="Calibri" panose="020F0502020204030204" pitchFamily="34" charset="0"/>
              <a:cs typeface="Arial"/>
            </a:rPr>
            <a:t> </a:t>
          </a:r>
          <a:endParaRPr lang="en-CA" sz="500" kern="1200" spc="-30" dirty="0">
            <a:effectLst/>
            <a:ea typeface="Calibri" panose="020F0502020204030204" pitchFamily="34" charset="0"/>
            <a:cs typeface="Arial"/>
          </a:endParaRPr>
        </a:p>
      </dsp:txBody>
      <dsp:txXfrm>
        <a:off x="1120005" y="343858"/>
        <a:ext cx="421216" cy="421257"/>
      </dsp:txXfrm>
    </dsp:sp>
    <dsp:sp modelId="{F2E4CFF1-0A99-4ED1-A705-427C8E38C71F}">
      <dsp:nvSpPr>
        <dsp:cNvPr id="0" name=""/>
        <dsp:cNvSpPr/>
      </dsp:nvSpPr>
      <dsp:spPr>
        <a:xfrm rot="2700000">
          <a:off x="362454" y="239280"/>
          <a:ext cx="630302" cy="630302"/>
        </a:xfrm>
        <a:prstGeom prst="teardrop">
          <a:avLst>
            <a:gd name="adj" fmla="val 1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0B3A47-9F65-4244-9244-903F5C2D7939}">
      <dsp:nvSpPr>
        <dsp:cNvPr id="0" name=""/>
        <dsp:cNvSpPr/>
      </dsp:nvSpPr>
      <dsp:spPr>
        <a:xfrm>
          <a:off x="382671" y="259584"/>
          <a:ext cx="589867" cy="5898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CA" sz="500" b="1" kern="1200" spc="-30" dirty="0">
              <a:latin typeface="Calibri"/>
              <a:ea typeface="Calibri" panose="020F0502020204030204" pitchFamily="34" charset="0"/>
              <a:cs typeface="Calibri"/>
            </a:rPr>
            <a:t>Translate: </a:t>
          </a:r>
          <a:r>
            <a:rPr lang="en-CA" sz="500" kern="1200" spc="-30" dirty="0">
              <a:latin typeface="Calibri"/>
              <a:ea typeface="Calibri" panose="020F0502020204030204" pitchFamily="34" charset="0"/>
              <a:cs typeface="Calibri"/>
            </a:rPr>
            <a:t>The PRIDD tool is translated into </a:t>
          </a:r>
          <a:r>
            <a:rPr lang="en-CA" sz="500" b="1" i="1" kern="1200" spc="-30" dirty="0">
              <a:latin typeface="Calibri"/>
              <a:ea typeface="Calibri" panose="020F0502020204030204" pitchFamily="34" charset="0"/>
              <a:cs typeface="Calibri"/>
            </a:rPr>
            <a:t>16 languages. </a:t>
          </a:r>
          <a:endParaRPr lang="en-CA" sz="500" b="1" i="1" kern="1200" dirty="0"/>
        </a:p>
      </dsp:txBody>
      <dsp:txXfrm>
        <a:off x="466997" y="343858"/>
        <a:ext cx="421216" cy="421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8DC8A-0F36-4A32-9128-08681EA97380}" type="datetimeFigureOut">
              <a:rPr lang="de-DE" smtClean="0"/>
              <a:t>04.10.2023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F861D-D34F-4BC0-8ABC-4DD3F29CA78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48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F861D-D34F-4BC0-8ABC-4DD3F29CA78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054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4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2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90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75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67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00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5"/>
            <a:ext cx="7772400" cy="1021556"/>
          </a:xfrm>
        </p:spPr>
        <p:txBody>
          <a:bodyPr anchor="t"/>
          <a:lstStyle>
            <a:lvl1pPr algn="l">
              <a:defRPr sz="7111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47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89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4" cy="47982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4" cy="2963466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02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41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04789"/>
            <a:ext cx="5111751" cy="4389835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78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6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78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D5BD-0286-48CC-B987-7E36142F966F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17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25620" rtl="0" eaLnBrk="1" latinLnBrk="0" hangingPunct="1"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320817" indent="-508006" algn="l" defTabSz="1625620" rtl="0" eaLnBrk="1" latinLnBrk="0" hangingPunct="1">
        <a:spcBef>
          <a:spcPct val="20000"/>
        </a:spcBef>
        <a:buFont typeface="Arial" panose="020B0604020202020204" pitchFamily="34" charset="0"/>
        <a:buChar char="–"/>
        <a:defRPr sz="4978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56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»"/>
        <a:defRPr sz="3556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Layout" Target="../diagrams/layout2.xml"/><Relationship Id="rId18" Type="http://schemas.openxmlformats.org/officeDocument/2006/relationships/image" Target="../media/image6.png"/><Relationship Id="rId26" Type="http://schemas.openxmlformats.org/officeDocument/2006/relationships/image" Target="../media/image9.png"/><Relationship Id="rId3" Type="http://schemas.openxmlformats.org/officeDocument/2006/relationships/image" Target="../media/image1.png"/><Relationship Id="rId21" Type="http://schemas.openxmlformats.org/officeDocument/2006/relationships/diagramQuickStyle" Target="../diagrams/quickStyle3.xml"/><Relationship Id="rId7" Type="http://schemas.openxmlformats.org/officeDocument/2006/relationships/diagramData" Target="../diagrams/data1.xml"/><Relationship Id="rId12" Type="http://schemas.openxmlformats.org/officeDocument/2006/relationships/diagramData" Target="../diagrams/data2.xml"/><Relationship Id="rId17" Type="http://schemas.openxmlformats.org/officeDocument/2006/relationships/image" Target="../media/image5.tiff"/><Relationship Id="rId25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2.xml"/><Relationship Id="rId20" Type="http://schemas.openxmlformats.org/officeDocument/2006/relationships/diagramLayout" Target="../diagrams/layout3.xml"/><Relationship Id="rId29" Type="http://schemas.openxmlformats.org/officeDocument/2006/relationships/hyperlink" Target="mailto:allison.fitzgerald@globalskin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diagramDrawing" Target="../diagrams/drawing1.xml"/><Relationship Id="rId24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diagramColors" Target="../diagrams/colors2.xml"/><Relationship Id="rId23" Type="http://schemas.microsoft.com/office/2007/relationships/diagramDrawing" Target="../diagrams/drawing3.xml"/><Relationship Id="rId28" Type="http://schemas.openxmlformats.org/officeDocument/2006/relationships/image" Target="../media/image11.png"/><Relationship Id="rId10" Type="http://schemas.openxmlformats.org/officeDocument/2006/relationships/diagramColors" Target="../diagrams/colors1.xml"/><Relationship Id="rId19" Type="http://schemas.openxmlformats.org/officeDocument/2006/relationships/diagramData" Target="../diagrams/data3.xml"/><Relationship Id="rId4" Type="http://schemas.openxmlformats.org/officeDocument/2006/relationships/image" Target="../media/image2.jpeg"/><Relationship Id="rId9" Type="http://schemas.openxmlformats.org/officeDocument/2006/relationships/diagramQuickStyle" Target="../diagrams/quickStyle1.xml"/><Relationship Id="rId14" Type="http://schemas.openxmlformats.org/officeDocument/2006/relationships/diagramQuickStyle" Target="../diagrams/quickStyle2.xml"/><Relationship Id="rId22" Type="http://schemas.openxmlformats.org/officeDocument/2006/relationships/diagramColors" Target="../diagrams/colors3.xml"/><Relationship Id="rId27" Type="http://schemas.openxmlformats.org/officeDocument/2006/relationships/image" Target="../media/image10.png"/><Relationship Id="rId30" Type="http://schemas.openxmlformats.org/officeDocument/2006/relationships/hyperlink" Target="https://globalskin.org/resear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D454AE1-7195-5641-844F-9F6896841D15}"/>
              </a:ext>
            </a:extLst>
          </p:cNvPr>
          <p:cNvSpPr/>
          <p:nvPr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4"/>
            <a:endParaRPr lang="en-GB" sz="270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" name="Picture 18" descr="A picture containing light, food, drawing&#10;&#10;Description automatically generated">
            <a:extLst>
              <a:ext uri="{FF2B5EF4-FFF2-40B4-BE49-F238E27FC236}">
                <a16:creationId xmlns:a16="http://schemas.microsoft.com/office/drawing/2014/main" id="{8CD79714-BBC2-0546-A262-871CE675BF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988" y="308527"/>
            <a:ext cx="1008112" cy="363457"/>
          </a:xfrm>
          <a:prstGeom prst="rect">
            <a:avLst/>
          </a:prstGeom>
          <a:noFill/>
        </p:spPr>
      </p:pic>
      <p:pic>
        <p:nvPicPr>
          <p:cNvPr id="4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4C853AA6-1270-5A45-B795-13C6A6FC58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376" y="329076"/>
            <a:ext cx="351449" cy="336977"/>
          </a:xfrm>
          <a:prstGeom prst="rect">
            <a:avLst/>
          </a:prstGeom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946D2F68-0CCB-A749-AA95-8E4FECC7DB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021" y="317993"/>
            <a:ext cx="1287550" cy="34452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-19038" y="-26180"/>
            <a:ext cx="7471357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b="1" dirty="0">
                <a:solidFill>
                  <a:schemeClr val="accent2">
                    <a:lumMod val="50000"/>
                  </a:schemeClr>
                </a:solidFill>
              </a:rPr>
              <a:t>Patient-Reported Impact of Dermatological Diseases (PRIDD): Patient-centred Development and validation of the PRIDD Measure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23710" y="977362"/>
            <a:ext cx="639530" cy="362933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-4874" y="254501"/>
            <a:ext cx="5420558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Allison FitzGerald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,Rachael Pattinson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Nirohshah Trialonis-Suthakharan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Jennifer Austin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1, 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Matthias Augustin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Chris Bundy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International Alliance of Dermatology Patient Organizations, Ottawa, Canada.</a:t>
            </a: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School of Dentistry, Cardiff University, Cardiff, United Kingdom. </a:t>
            </a: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Institute for Health Services Research in Dermatology and Nursing, University Medical </a:t>
            </a:r>
            <a:r>
              <a:rPr lang="en-GB" sz="500" i="1" dirty="0" err="1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Center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Hamburg-Eppendorf, Hamburg, Germany.</a:t>
            </a:r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D51E7CCB-36CA-4D0E-B7A1-8CB70AE86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158822"/>
              </p:ext>
            </p:extLst>
          </p:nvPr>
        </p:nvGraphicFramePr>
        <p:xfrm>
          <a:off x="6707043" y="929955"/>
          <a:ext cx="2236137" cy="1627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Rechteck 17"/>
          <p:cNvSpPr/>
          <p:nvPr/>
        </p:nvSpPr>
        <p:spPr>
          <a:xfrm>
            <a:off x="9544" y="901710"/>
            <a:ext cx="2235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600" dirty="0"/>
              <a:t>The Global Research on the Impact of Dermatological Diseases (GRIDD) project is developing the</a:t>
            </a:r>
            <a:r>
              <a:rPr lang="en-GB" sz="600" b="1" dirty="0"/>
              <a:t> Patient-Reported Impact of Dermatological Diseases (PRIDD)</a:t>
            </a:r>
            <a:r>
              <a:rPr lang="en-GB" sz="600" dirty="0"/>
              <a:t>, a new measure of the impact of dermatological conditions on the patient’s life.</a:t>
            </a:r>
          </a:p>
          <a:p>
            <a:endParaRPr lang="en-GB" sz="600" dirty="0"/>
          </a:p>
          <a:p>
            <a:r>
              <a:rPr lang="en-GB" sz="600" dirty="0">
                <a:ea typeface="Open Sans" panose="020B0606030504020204" pitchFamily="34" charset="0"/>
                <a:cs typeface="Calibri"/>
              </a:rPr>
              <a:t>	</a:t>
            </a:r>
          </a:p>
        </p:txBody>
      </p:sp>
      <p:graphicFrame>
        <p:nvGraphicFramePr>
          <p:cNvPr id="19" name="Diagram 26">
            <a:extLst>
              <a:ext uri="{FF2B5EF4-FFF2-40B4-BE49-F238E27FC236}">
                <a16:creationId xmlns:a16="http://schemas.microsoft.com/office/drawing/2014/main" id="{40423712-66DB-4C38-A376-BB9291119A55}"/>
              </a:ext>
            </a:extLst>
          </p:cNvPr>
          <p:cNvGraphicFramePr/>
          <p:nvPr/>
        </p:nvGraphicFramePr>
        <p:xfrm>
          <a:off x="52910" y="1563638"/>
          <a:ext cx="2822803" cy="67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0" name="Picture 22">
            <a:extLst>
              <a:ext uri="{FF2B5EF4-FFF2-40B4-BE49-F238E27FC236}">
                <a16:creationId xmlns:a16="http://schemas.microsoft.com/office/drawing/2014/main" id="{E45CFCD5-D06E-4D0B-806B-BBC8C873592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0442" y="2332058"/>
            <a:ext cx="1944216" cy="668397"/>
          </a:xfrm>
          <a:prstGeom prst="rect">
            <a:avLst/>
          </a:prstGeom>
        </p:spPr>
      </p:pic>
      <p:pic>
        <p:nvPicPr>
          <p:cNvPr id="22" name="Picture 2" descr="COSMIN Logo">
            <a:extLst>
              <a:ext uri="{FF2B5EF4-FFF2-40B4-BE49-F238E27FC236}">
                <a16:creationId xmlns:a16="http://schemas.microsoft.com/office/drawing/2014/main" id="{856FB08C-5D62-4BDC-A898-0F51652E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098" y="2318313"/>
            <a:ext cx="231993" cy="28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hteck 22"/>
          <p:cNvSpPr/>
          <p:nvPr/>
        </p:nvSpPr>
        <p:spPr>
          <a:xfrm>
            <a:off x="2064625" y="2621049"/>
            <a:ext cx="9422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" dirty="0"/>
              <a:t>None of the existing dermatology PROMs met the scientific standards.</a:t>
            </a:r>
          </a:p>
        </p:txBody>
      </p:sp>
      <p:sp>
        <p:nvSpPr>
          <p:cNvPr id="25" name="Rechteck 24"/>
          <p:cNvSpPr/>
          <p:nvPr/>
        </p:nvSpPr>
        <p:spPr>
          <a:xfrm>
            <a:off x="52910" y="768835"/>
            <a:ext cx="2817023" cy="95176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GRIDD</a:t>
            </a:r>
          </a:p>
        </p:txBody>
      </p:sp>
      <p:sp>
        <p:nvSpPr>
          <p:cNvPr id="30" name="Rechteck 29"/>
          <p:cNvSpPr/>
          <p:nvPr/>
        </p:nvSpPr>
        <p:spPr>
          <a:xfrm>
            <a:off x="59778" y="1397381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PRIDD</a:t>
            </a:r>
          </a:p>
        </p:txBody>
      </p:sp>
      <p:sp>
        <p:nvSpPr>
          <p:cNvPr id="31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66407" y="2316457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083DB6D-EA5C-424B-956B-4FE0AFE6C301}"/>
              </a:ext>
            </a:extLst>
          </p:cNvPr>
          <p:cNvSpPr txBox="1">
            <a:spLocks/>
          </p:cNvSpPr>
          <p:nvPr/>
        </p:nvSpPr>
        <p:spPr>
          <a:xfrm>
            <a:off x="6174358" y="1359695"/>
            <a:ext cx="596487" cy="8127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1625620" rtl="0" eaLnBrk="1" latinLnBrk="0" hangingPunct="1">
              <a:spcBef>
                <a:spcPct val="0"/>
              </a:spcBef>
              <a:buNone/>
              <a:defRPr sz="782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" b="1" dirty="0">
                <a:solidFill>
                  <a:schemeClr val="accent2">
                    <a:lumMod val="50000"/>
                  </a:schemeClr>
                </a:solidFill>
              </a:rPr>
              <a:t>Patient Inclusion in GRIDD: 2490+ patients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10054" y="2311271"/>
            <a:ext cx="359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1</a:t>
            </a:r>
          </a:p>
        </p:txBody>
      </p:sp>
      <p:sp>
        <p:nvSpPr>
          <p:cNvPr id="39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73929" y="202822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64948" y="166707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64949" y="1314132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67963" y="896048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721656" y="902715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2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8718642" y="1315270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3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8726522" y="1658760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48" name="Rechteck 47"/>
          <p:cNvSpPr/>
          <p:nvPr/>
        </p:nvSpPr>
        <p:spPr>
          <a:xfrm>
            <a:off x="590320" y="3232047"/>
            <a:ext cx="2311197" cy="586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n-GB" sz="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263 unique shared impacts of dermatological conditions were found, falling into five broad groups: </a:t>
            </a:r>
            <a:r>
              <a:rPr lang="en-GB" sz="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physical, psychological, social, financial, and daily life and responsibilities impacts.</a:t>
            </a:r>
            <a:r>
              <a:rPr lang="en-GB" sz="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started drafting PRIDD using these 263 impacts and the </a:t>
            </a:r>
            <a:r>
              <a:rPr lang="en-GB" sz="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conceptual framework</a:t>
            </a:r>
            <a:r>
              <a:rPr lang="en-GB" sz="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shown here. </a:t>
            </a:r>
            <a:endParaRPr lang="en-GB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204411" y="3342203"/>
            <a:ext cx="253655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66888" y="3342203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2</a:t>
            </a: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3233744" y="279000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3215772" y="95393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3235848" y="2243208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-41957" y="3600829"/>
            <a:ext cx="746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accent2">
                    <a:lumMod val="50000"/>
                  </a:schemeClr>
                </a:solidFill>
              </a:rPr>
              <a:t>Qualitative Patient Interview studies</a:t>
            </a:r>
          </a:p>
        </p:txBody>
      </p:sp>
      <p:sp>
        <p:nvSpPr>
          <p:cNvPr id="61" name="Rechteck 60"/>
          <p:cNvSpPr/>
          <p:nvPr/>
        </p:nvSpPr>
        <p:spPr>
          <a:xfrm>
            <a:off x="3605524" y="888293"/>
            <a:ext cx="2431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Overall, </a:t>
            </a:r>
            <a:r>
              <a:rPr lang="en-GB" sz="6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27 impact items were included in PRIDD</a:t>
            </a:r>
            <a:r>
              <a:rPr lang="en-GB" sz="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GB" sz="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The list of the </a:t>
            </a:r>
            <a:r>
              <a:rPr lang="en-GB" sz="600" b="1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top 10 impacts</a:t>
            </a:r>
            <a:r>
              <a:rPr lang="en-GB" sz="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represent which research questions and initiatives were most important to patients. </a:t>
            </a:r>
            <a:endParaRPr lang="en-GB" sz="600" dirty="0">
              <a:latin typeface="+mj-lt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2901518" y="1275826"/>
            <a:ext cx="916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accent2">
                    <a:lumMod val="50000"/>
                  </a:schemeClr>
                </a:solidFill>
              </a:rPr>
              <a:t>Two Delphi rounds</a:t>
            </a:r>
          </a:p>
          <a:p>
            <a:pPr algn="ctr"/>
            <a:r>
              <a:rPr lang="en-GB" sz="500" dirty="0">
                <a:solidFill>
                  <a:schemeClr val="accent2">
                    <a:lumMod val="50000"/>
                  </a:schemeClr>
                </a:solidFill>
              </a:rPr>
              <a:t>Six languages</a:t>
            </a:r>
          </a:p>
          <a:p>
            <a:pPr algn="ctr"/>
            <a:r>
              <a:rPr lang="en-GB" sz="500" dirty="0">
                <a:solidFill>
                  <a:schemeClr val="accent2">
                    <a:lumMod val="50000"/>
                  </a:schemeClr>
                </a:solidFill>
              </a:rPr>
              <a:t>Quantitative data Qualitative data</a:t>
            </a:r>
          </a:p>
        </p:txBody>
      </p:sp>
      <p:sp>
        <p:nvSpPr>
          <p:cNvPr id="65" name="Textfeld 64"/>
          <p:cNvSpPr txBox="1"/>
          <p:nvPr/>
        </p:nvSpPr>
        <p:spPr>
          <a:xfrm>
            <a:off x="3174765" y="956703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3</a:t>
            </a:r>
          </a:p>
        </p:txBody>
      </p:sp>
      <p:sp>
        <p:nvSpPr>
          <p:cNvPr id="66" name="Rechteck 65"/>
          <p:cNvSpPr/>
          <p:nvPr/>
        </p:nvSpPr>
        <p:spPr>
          <a:xfrm>
            <a:off x="3622287" y="2211710"/>
            <a:ext cx="2404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600" b="1" u="sng" dirty="0"/>
              <a:t>We created a 26-item version of PRIDD with evidence of content validity, feasibility, and acceptability from patients</a:t>
            </a:r>
            <a:r>
              <a:rPr lang="en-GB" sz="600" dirty="0"/>
              <a:t>. Overall, patients were happy with PRIDD and we made some minor adjustments based on their feedback. 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2985013" y="2533421"/>
            <a:ext cx="7463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accent2">
                    <a:lumMod val="50000"/>
                  </a:schemeClr>
                </a:solidFill>
              </a:rPr>
              <a:t>Cognitive interviews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3188490" y="2244997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3189011" y="2796089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70" name="Rechteck 69"/>
          <p:cNvSpPr/>
          <p:nvPr/>
        </p:nvSpPr>
        <p:spPr>
          <a:xfrm>
            <a:off x="6214505" y="2621969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GRIDD Study</a:t>
            </a:r>
          </a:p>
        </p:txBody>
      </p:sp>
      <p:graphicFrame>
        <p:nvGraphicFramePr>
          <p:cNvPr id="72" name="Diagram 14">
            <a:extLst>
              <a:ext uri="{FF2B5EF4-FFF2-40B4-BE49-F238E27FC236}">
                <a16:creationId xmlns:a16="http://schemas.microsoft.com/office/drawing/2014/main" id="{10275200-F569-2275-B747-7A7F1B85AE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1819123"/>
              </p:ext>
            </p:extLst>
          </p:nvPr>
        </p:nvGraphicFramePr>
        <p:xfrm>
          <a:off x="6480323" y="2521374"/>
          <a:ext cx="2531448" cy="110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sp>
        <p:nvSpPr>
          <p:cNvPr id="56" name="TextBox 2">
            <a:extLst>
              <a:ext uri="{FF2B5EF4-FFF2-40B4-BE49-F238E27FC236}">
                <a16:creationId xmlns:a16="http://schemas.microsoft.com/office/drawing/2014/main" id="{EF550ABF-DE65-7E96-69B0-585301BF8C13}"/>
              </a:ext>
            </a:extLst>
          </p:cNvPr>
          <p:cNvSpPr txBox="1"/>
          <p:nvPr/>
        </p:nvSpPr>
        <p:spPr>
          <a:xfrm>
            <a:off x="6712622" y="3371798"/>
            <a:ext cx="240378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b="1" dirty="0"/>
              <a:t>January-March 2023    </a:t>
            </a:r>
            <a:r>
              <a:rPr lang="en-CA" sz="600" b="1"/>
              <a:t>June-December 2023</a:t>
            </a:r>
            <a:r>
              <a:rPr lang="en-CA" sz="600" b="1" dirty="0"/>
              <a:t>              2024+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694186" y="2749596"/>
            <a:ext cx="978631" cy="32621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007441" y="2749597"/>
            <a:ext cx="974474" cy="318432"/>
          </a:xfrm>
          <a:prstGeom prst="rect">
            <a:avLst/>
          </a:prstGeom>
        </p:spPr>
      </p:pic>
      <p:sp>
        <p:nvSpPr>
          <p:cNvPr id="17" name="Pfeil nach rechts 16"/>
          <p:cNvSpPr/>
          <p:nvPr/>
        </p:nvSpPr>
        <p:spPr>
          <a:xfrm>
            <a:off x="4727238" y="2871783"/>
            <a:ext cx="220467" cy="122161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feld 61"/>
          <p:cNvSpPr txBox="1"/>
          <p:nvPr/>
        </p:nvSpPr>
        <p:spPr>
          <a:xfrm>
            <a:off x="2985013" y="3049020"/>
            <a:ext cx="7463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accent2">
                    <a:lumMod val="50000"/>
                  </a:schemeClr>
                </a:solidFill>
              </a:rPr>
              <a:t>Psychometric testing</a:t>
            </a:r>
          </a:p>
        </p:txBody>
      </p:sp>
      <p:sp>
        <p:nvSpPr>
          <p:cNvPr id="9" name="Abgerundetes Rechteck 59">
            <a:extLst>
              <a:ext uri="{FF2B5EF4-FFF2-40B4-BE49-F238E27FC236}">
                <a16:creationId xmlns:a16="http://schemas.microsoft.com/office/drawing/2014/main" id="{D7FC58B5-AE42-FBDD-0B73-C3EEFB471824}"/>
              </a:ext>
            </a:extLst>
          </p:cNvPr>
          <p:cNvSpPr/>
          <p:nvPr/>
        </p:nvSpPr>
        <p:spPr>
          <a:xfrm>
            <a:off x="95811" y="4345447"/>
            <a:ext cx="515623" cy="31123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b="1" dirty="0">
                <a:solidFill>
                  <a:schemeClr val="bg1"/>
                </a:solidFill>
              </a:rPr>
              <a:t>263 shared impacts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52AAEA-A4B4-ED35-D468-2BEE67439DF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40269" y="3795886"/>
            <a:ext cx="2131531" cy="131666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857456B-0675-0A62-887D-207603211F94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57621" y="1275826"/>
            <a:ext cx="2349399" cy="879308"/>
          </a:xfrm>
          <a:prstGeom prst="rect">
            <a:avLst/>
          </a:prstGeom>
        </p:spPr>
      </p:pic>
      <p:sp>
        <p:nvSpPr>
          <p:cNvPr id="59" name="Rechteck 58"/>
          <p:cNvSpPr/>
          <p:nvPr/>
        </p:nvSpPr>
        <p:spPr>
          <a:xfrm>
            <a:off x="3121517" y="771764"/>
            <a:ext cx="2861884" cy="103102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PRIDD Results II</a:t>
            </a:r>
          </a:p>
        </p:txBody>
      </p:sp>
      <p:sp>
        <p:nvSpPr>
          <p:cNvPr id="60" name="Rechteck 59"/>
          <p:cNvSpPr/>
          <p:nvPr/>
        </p:nvSpPr>
        <p:spPr>
          <a:xfrm>
            <a:off x="59777" y="3147814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PRIDD Results I</a:t>
            </a:r>
          </a:p>
        </p:txBody>
      </p:sp>
      <p:sp>
        <p:nvSpPr>
          <p:cNvPr id="63" name="Rechteck 62"/>
          <p:cNvSpPr/>
          <p:nvPr/>
        </p:nvSpPr>
        <p:spPr>
          <a:xfrm>
            <a:off x="6229032" y="780029"/>
            <a:ext cx="2817023" cy="95176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Patient Engagement</a:t>
            </a:r>
          </a:p>
        </p:txBody>
      </p:sp>
      <p:sp>
        <p:nvSpPr>
          <p:cNvPr id="71" name="TextBox 21">
            <a:extLst>
              <a:ext uri="{FF2B5EF4-FFF2-40B4-BE49-F238E27FC236}">
                <a16:creationId xmlns:a16="http://schemas.microsoft.com/office/drawing/2014/main" id="{3AABA46D-60A4-7289-69DB-C493AA63B648}"/>
              </a:ext>
            </a:extLst>
          </p:cNvPr>
          <p:cNvSpPr txBox="1"/>
          <p:nvPr/>
        </p:nvSpPr>
        <p:spPr>
          <a:xfrm>
            <a:off x="3059176" y="4619898"/>
            <a:ext cx="31751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600" i="1" dirty="0">
                <a:solidFill>
                  <a:srgbClr val="C00000"/>
                </a:solidFill>
                <a:ea typeface="Calibri"/>
                <a:cs typeface="Calibri"/>
              </a:rPr>
              <a:t>W = weak evidence</a:t>
            </a:r>
            <a:r>
              <a:rPr lang="en-GB" sz="600" i="1" dirty="0">
                <a:ea typeface="Calibri"/>
                <a:cs typeface="Calibri"/>
              </a:rPr>
              <a:t>; </a:t>
            </a:r>
            <a:r>
              <a:rPr lang="en-GB" sz="600" i="1" dirty="0">
                <a:solidFill>
                  <a:srgbClr val="00B050"/>
                </a:solidFill>
                <a:ea typeface="Calibri"/>
                <a:cs typeface="Calibri"/>
              </a:rPr>
              <a:t>+ = sufficient evidence</a:t>
            </a:r>
            <a:r>
              <a:rPr lang="en-GB" sz="600" i="1" dirty="0">
                <a:ea typeface="Calibri"/>
                <a:cs typeface="Calibri"/>
              </a:rPr>
              <a:t>; </a:t>
            </a:r>
            <a:r>
              <a:rPr lang="en-GB" sz="600" i="1" dirty="0">
                <a:solidFill>
                  <a:srgbClr val="FF0000"/>
                </a:solidFill>
                <a:ea typeface="Calibri"/>
                <a:cs typeface="Calibri"/>
              </a:rPr>
              <a:t>- = insufficient evidence</a:t>
            </a:r>
            <a:r>
              <a:rPr lang="en-GB" sz="600" i="1" dirty="0">
                <a:ea typeface="Calibri"/>
                <a:cs typeface="Calibri"/>
              </a:rPr>
              <a:t>; </a:t>
            </a:r>
            <a:r>
              <a:rPr lang="en-GB" sz="600" i="1" dirty="0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  <a:ea typeface="Calibri"/>
                <a:cs typeface="Calibri"/>
              </a:rPr>
              <a:t>? = indeterminate evidence</a:t>
            </a:r>
          </a:p>
          <a:p>
            <a:endParaRPr lang="en-GB" sz="600" i="1" dirty="0">
              <a:solidFill>
                <a:schemeClr val="accent4">
                  <a:lumMod val="75000"/>
                </a:schemeClr>
              </a:solidFill>
              <a:ea typeface="Calibri"/>
              <a:cs typeface="Calibri"/>
            </a:endParaRPr>
          </a:p>
          <a:p>
            <a:r>
              <a:rPr lang="en-GB" sz="600" i="1" dirty="0">
                <a:ea typeface="Calibri"/>
                <a:cs typeface="Calibri"/>
              </a:rPr>
              <a:t>A= Recommended for use</a:t>
            </a:r>
          </a:p>
          <a:p>
            <a:r>
              <a:rPr lang="en-GB" sz="600" i="1" dirty="0">
                <a:ea typeface="+mn-lt"/>
                <a:cs typeface="Calibri"/>
              </a:rPr>
              <a:t>B=Potential</a:t>
            </a:r>
            <a:r>
              <a:rPr lang="en-GB" sz="600" i="1" dirty="0">
                <a:ea typeface="+mn-lt"/>
                <a:cs typeface="+mn-lt"/>
              </a:rPr>
              <a:t> to be recommended for use, but they require further research</a:t>
            </a:r>
            <a:endParaRPr lang="en-GB" sz="600" i="1" dirty="0">
              <a:cs typeface="Calibri"/>
            </a:endParaRPr>
          </a:p>
          <a:p>
            <a:r>
              <a:rPr lang="en-GB" sz="600" i="1" dirty="0">
                <a:ea typeface="Calibri"/>
                <a:cs typeface="Calibri"/>
              </a:rPr>
              <a:t>C= Should not be recommended for use</a:t>
            </a:r>
          </a:p>
          <a:p>
            <a:endParaRPr lang="en-GB" sz="600" dirty="0">
              <a:ea typeface="Calibri"/>
              <a:cs typeface="Calibri"/>
            </a:endParaRPr>
          </a:p>
        </p:txBody>
      </p:sp>
      <p:pic>
        <p:nvPicPr>
          <p:cNvPr id="73" name="Picture 2" descr="COSMIN Logo">
            <a:extLst>
              <a:ext uri="{FF2B5EF4-FFF2-40B4-BE49-F238E27FC236}">
                <a16:creationId xmlns:a16="http://schemas.microsoft.com/office/drawing/2014/main" id="{856FB08C-5D62-4BDC-A898-0F51652E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021" y="4788517"/>
            <a:ext cx="231993" cy="28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feld 73"/>
          <p:cNvSpPr txBox="1"/>
          <p:nvPr/>
        </p:nvSpPr>
        <p:spPr>
          <a:xfrm>
            <a:off x="8726522" y="2021072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75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6312610" y="2977447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265203" y="2970299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</a:rPr>
              <a:t>Phase 5</a:t>
            </a:r>
          </a:p>
        </p:txBody>
      </p:sp>
      <p:pic>
        <p:nvPicPr>
          <p:cNvPr id="80" name="Picture 12">
            <a:extLst>
              <a:ext uri="{FF2B5EF4-FFF2-40B4-BE49-F238E27FC236}">
                <a16:creationId xmlns:a16="http://schemas.microsoft.com/office/drawing/2014/main" id="{D7DC102B-5342-399D-9D3F-0978B6B7CBCA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403" y="3784353"/>
            <a:ext cx="1295778" cy="10864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TextBox 2">
            <a:extLst>
              <a:ext uri="{FF2B5EF4-FFF2-40B4-BE49-F238E27FC236}">
                <a16:creationId xmlns:a16="http://schemas.microsoft.com/office/drawing/2014/main" id="{EF550ABF-DE65-7E96-69B0-585301BF8C13}"/>
              </a:ext>
            </a:extLst>
          </p:cNvPr>
          <p:cNvSpPr txBox="1"/>
          <p:nvPr/>
        </p:nvSpPr>
        <p:spPr>
          <a:xfrm>
            <a:off x="6214505" y="3775698"/>
            <a:ext cx="14976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b="1" dirty="0">
                <a:solidFill>
                  <a:schemeClr val="accent2">
                    <a:lumMod val="50000"/>
                  </a:schemeClr>
                </a:solidFill>
              </a:rPr>
              <a:t>Who: </a:t>
            </a:r>
            <a:r>
              <a:rPr lang="en-CA" sz="600" b="1" i="1" dirty="0"/>
              <a:t>10,000 adult participant</a:t>
            </a:r>
            <a:r>
              <a:rPr lang="en-CA" sz="600" i="1" dirty="0"/>
              <a:t>s </a:t>
            </a:r>
            <a:r>
              <a:rPr lang="en-CA" sz="600" dirty="0"/>
              <a:t>globally living with dermatological conditions and diseases</a:t>
            </a:r>
          </a:p>
          <a:p>
            <a:endParaRPr lang="en-CA" sz="600" dirty="0"/>
          </a:p>
          <a:p>
            <a:r>
              <a:rPr lang="en-CA" sz="600" b="1" dirty="0">
                <a:solidFill>
                  <a:schemeClr val="accent2">
                    <a:lumMod val="50000"/>
                  </a:schemeClr>
                </a:solidFill>
              </a:rPr>
              <a:t>What: </a:t>
            </a:r>
            <a:r>
              <a:rPr lang="en-CA" sz="600" b="1" i="1" dirty="0"/>
              <a:t>Online Survey </a:t>
            </a:r>
            <a:r>
              <a:rPr lang="en-CA" sz="600" dirty="0"/>
              <a:t>taking approx. 15-20 min to complete</a:t>
            </a:r>
          </a:p>
          <a:p>
            <a:r>
              <a:rPr lang="en-CA" sz="600" dirty="0"/>
              <a:t>- Questions about patient and several measures (DLQI, WHO-5,EQ-5D etc.)</a:t>
            </a:r>
          </a:p>
          <a:p>
            <a:r>
              <a:rPr lang="en-CA" sz="600" dirty="0"/>
              <a:t>- PRIDD measures the impact of the participants’ conditions over the last month</a:t>
            </a:r>
          </a:p>
          <a:p>
            <a:endParaRPr lang="en-CA" sz="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CA" sz="600" dirty="0"/>
          </a:p>
        </p:txBody>
      </p:sp>
      <p:sp>
        <p:nvSpPr>
          <p:cNvPr id="82" name="TextBox 3">
            <a:extLst>
              <a:ext uri="{FF2B5EF4-FFF2-40B4-BE49-F238E27FC236}">
                <a16:creationId xmlns:a16="http://schemas.microsoft.com/office/drawing/2014/main" id="{4FD5F2C4-5291-3C85-9B45-1DD751475C1A}"/>
              </a:ext>
            </a:extLst>
          </p:cNvPr>
          <p:cNvSpPr txBox="1"/>
          <p:nvPr/>
        </p:nvSpPr>
        <p:spPr>
          <a:xfrm>
            <a:off x="7541100" y="4870778"/>
            <a:ext cx="2846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Contact: </a:t>
            </a:r>
            <a:r>
              <a:rPr lang="en-CA" sz="600" dirty="0">
                <a:hlinkClick r:id="rId29"/>
              </a:rPr>
              <a:t>a</a:t>
            </a:r>
            <a:r>
              <a:rPr lang="de-DE" sz="600" dirty="0">
                <a:hlinkClick r:id="rId29"/>
              </a:rPr>
              <a:t>llison.fitzgerald@globalskin.org</a:t>
            </a:r>
            <a:r>
              <a:rPr lang="de-DE" sz="600" dirty="0"/>
              <a:t>                                  </a:t>
            </a:r>
            <a:r>
              <a:rPr lang="en-US" sz="600" dirty="0">
                <a:hlinkClick r:id="rId30"/>
              </a:rPr>
              <a:t>https://globalskin.org/research</a:t>
            </a:r>
            <a:r>
              <a:rPr lang="en-US" sz="600" dirty="0"/>
              <a:t> </a:t>
            </a:r>
          </a:p>
          <a:p>
            <a:endParaRPr lang="en-CA" sz="6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692088-3D7B-2F65-6F2E-74E399F4A9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531562"/>
              </p:ext>
            </p:extLst>
          </p:nvPr>
        </p:nvGraphicFramePr>
        <p:xfrm>
          <a:off x="3115158" y="3211695"/>
          <a:ext cx="2934064" cy="1380954"/>
        </p:xfrm>
        <a:graphic>
          <a:graphicData uri="http://schemas.openxmlformats.org/drawingml/2006/table">
            <a:tbl>
              <a:tblPr firstRow="1" firstCol="1" bandRow="1"/>
              <a:tblGrid>
                <a:gridCol w="268748">
                  <a:extLst>
                    <a:ext uri="{9D8B030D-6E8A-4147-A177-3AD203B41FA5}">
                      <a16:colId xmlns:a16="http://schemas.microsoft.com/office/drawing/2014/main" val="1578226744"/>
                    </a:ext>
                  </a:extLst>
                </a:gridCol>
                <a:gridCol w="248197">
                  <a:extLst>
                    <a:ext uri="{9D8B030D-6E8A-4147-A177-3AD203B41FA5}">
                      <a16:colId xmlns:a16="http://schemas.microsoft.com/office/drawing/2014/main" val="4131139875"/>
                    </a:ext>
                  </a:extLst>
                </a:gridCol>
                <a:gridCol w="291825">
                  <a:extLst>
                    <a:ext uri="{9D8B030D-6E8A-4147-A177-3AD203B41FA5}">
                      <a16:colId xmlns:a16="http://schemas.microsoft.com/office/drawing/2014/main" val="1862538959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56712953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651001314"/>
                    </a:ext>
                  </a:extLst>
                </a:gridCol>
                <a:gridCol w="326686">
                  <a:extLst>
                    <a:ext uri="{9D8B030D-6E8A-4147-A177-3AD203B41FA5}">
                      <a16:colId xmlns:a16="http://schemas.microsoft.com/office/drawing/2014/main" val="1580561838"/>
                    </a:ext>
                  </a:extLst>
                </a:gridCol>
                <a:gridCol w="321386">
                  <a:extLst>
                    <a:ext uri="{9D8B030D-6E8A-4147-A177-3AD203B41FA5}">
                      <a16:colId xmlns:a16="http://schemas.microsoft.com/office/drawing/2014/main" val="1070521960"/>
                    </a:ext>
                  </a:extLst>
                </a:gridCol>
                <a:gridCol w="444560">
                  <a:extLst>
                    <a:ext uri="{9D8B030D-6E8A-4147-A177-3AD203B41FA5}">
                      <a16:colId xmlns:a16="http://schemas.microsoft.com/office/drawing/2014/main" val="431860604"/>
                    </a:ext>
                  </a:extLst>
                </a:gridCol>
                <a:gridCol w="384590">
                  <a:extLst>
                    <a:ext uri="{9D8B030D-6E8A-4147-A177-3AD203B41FA5}">
                      <a16:colId xmlns:a16="http://schemas.microsoft.com/office/drawing/2014/main" val="2150171347"/>
                    </a:ext>
                  </a:extLst>
                </a:gridCol>
              </a:tblGrid>
              <a:tr h="388067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 dirty="0">
                          <a:effectLst/>
                        </a:rPr>
                        <a:t>PROM​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 dirty="0">
                          <a:effectLst/>
                        </a:rPr>
                        <a:t>CONTENT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400" dirty="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300" dirty="0">
                          <a:effectLst/>
                        </a:rPr>
                        <a:t>STRUCTURAL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300" dirty="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300" dirty="0">
                          <a:effectLst/>
                        </a:rPr>
                        <a:t>INTERNAL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300" dirty="0">
                          <a:effectLst/>
                        </a:rPr>
                        <a:t>CONSISTENCY​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 dirty="0">
                          <a:effectLst/>
                        </a:rPr>
                        <a:t>RELIABILITY​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300" dirty="0">
                          <a:effectLst/>
                        </a:rPr>
                        <a:t>MEASUREMENT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300" dirty="0">
                          <a:effectLst/>
                        </a:rPr>
                        <a:t>ERROR​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 dirty="0">
                          <a:effectLst/>
                        </a:rPr>
                        <a:t>CONSTRUCT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400" dirty="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 dirty="0">
                          <a:effectLst/>
                        </a:rPr>
                        <a:t>RESPONSIVENESS​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 dirty="0">
                          <a:effectLst/>
                        </a:rPr>
                        <a:t>RECOMMEND-ATION​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757170"/>
                  </a:ext>
                </a:extLst>
              </a:tr>
              <a:tr h="196199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DLQI​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738986"/>
                  </a:ext>
                </a:extLst>
              </a:tr>
              <a:tr h="172417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PRIDD​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+++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​+++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 ​?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 ​</a:t>
                      </a:r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r>
                        <a:rPr lang="en-GB" sz="600">
                          <a:effectLst/>
                        </a:rPr>
                        <a:t>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896132"/>
                  </a:ext>
                </a:extLst>
              </a:tr>
              <a:tr h="178363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Skindex​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-​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634387"/>
                  </a:ext>
                </a:extLst>
              </a:tr>
              <a:tr h="214036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Skindex 29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947870"/>
                  </a:ext>
                </a:extLst>
              </a:tr>
              <a:tr h="231872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Skindex 16​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 dirty="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58160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437D4E-7625-536D-8B0A-0868C208B4C7}"/>
              </a:ext>
            </a:extLst>
          </p:cNvPr>
          <p:cNvSpPr/>
          <p:nvPr/>
        </p:nvSpPr>
        <p:spPr>
          <a:xfrm>
            <a:off x="5670997" y="3174454"/>
            <a:ext cx="395850" cy="1452203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97F861A-97FD-30ED-5006-9643FC5FB029}"/>
              </a:ext>
            </a:extLst>
          </p:cNvPr>
          <p:cNvSpPr/>
          <p:nvPr/>
        </p:nvSpPr>
        <p:spPr>
          <a:xfrm>
            <a:off x="3063839" y="3784353"/>
            <a:ext cx="3036702" cy="195973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97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7ACDF1C997224C90DAE24E5EE25110" ma:contentTypeVersion="16" ma:contentTypeDescription="Create a new document." ma:contentTypeScope="" ma:versionID="a4936a8593272faee987f58ec127058b">
  <xsd:schema xmlns:xsd="http://www.w3.org/2001/XMLSchema" xmlns:xs="http://www.w3.org/2001/XMLSchema" xmlns:p="http://schemas.microsoft.com/office/2006/metadata/properties" xmlns:ns2="c86bdcdb-993f-4875-961d-b5342648966d" xmlns:ns3="465e835a-ee30-4300-bfdd-86f5d4238567" targetNamespace="http://schemas.microsoft.com/office/2006/metadata/properties" ma:root="true" ma:fieldsID="1281c6e045d897b043b7820eae03bf3d" ns2:_="" ns3:_="">
    <xsd:import namespace="c86bdcdb-993f-4875-961d-b5342648966d"/>
    <xsd:import namespace="465e835a-ee30-4300-bfdd-86f5d423856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6bdcdb-993f-4875-961d-b5342648966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1b8f4f-fc01-40cc-9a42-188363966113}" ma:internalName="TaxCatchAll" ma:showField="CatchAllData" ma:web="c86bdcdb-993f-4875-961d-b534264896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5e835a-ee30-4300-bfdd-86f5d42385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2e29648-40b9-4f9e-a8a1-96e650a7d0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6bdcdb-993f-4875-961d-b5342648966d" xsi:nil="true"/>
    <lcf76f155ced4ddcb4097134ff3c332f xmlns="465e835a-ee30-4300-bfdd-86f5d423856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CE5C28E-024C-4436-B8A3-4E762EE1000F}">
  <ds:schemaRefs>
    <ds:schemaRef ds:uri="465e835a-ee30-4300-bfdd-86f5d4238567"/>
    <ds:schemaRef ds:uri="c86bdcdb-993f-4875-961d-b5342648966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EB24A1F-3E9A-4975-A38C-D1F80E1E7C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9EA382-236A-4E07-B99C-4D749A981918}">
  <ds:schemaRefs>
    <ds:schemaRef ds:uri="465e835a-ee30-4300-bfdd-86f5d4238567"/>
    <ds:schemaRef ds:uri="c86bdcdb-993f-4875-961d-b5342648966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bdb74b30-9568-4856-bdbf-06759778fcbc}" enabled="0" method="" siteId="{bdb74b30-9568-4856-bdbf-06759778fcb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11237</TotalTime>
  <Words>708</Words>
  <Application>Microsoft Office PowerPoint</Application>
  <PresentationFormat>On-screen Show (16:9)</PresentationFormat>
  <Paragraphs>130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JOURDAN, Stephanie Florence</dc:creator>
  <cp:lastModifiedBy>Allison FitzGerald</cp:lastModifiedBy>
  <cp:revision>54</cp:revision>
  <dcterms:created xsi:type="dcterms:W3CDTF">2017-02-27T09:09:06Z</dcterms:created>
  <dcterms:modified xsi:type="dcterms:W3CDTF">2023-10-10T18:52:45Z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0x0101001B7ACDF1C997224C90DAE24E5EE25110</vt:lpwstr>
  </property>
  <property fmtid="{D5CDD505-2E9C-101B-9397-08002B2CF9AE}" pid="3" name="MediaServiceImageTags">
    <vt:lpwstr/>
  </property>
</Properties>
</file>