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4"/>
  </p:sldMasterIdLst>
  <p:sldIdLst>
    <p:sldId id="256" r:id="rId5"/>
  </p:sldIdLst>
  <p:sldSz cx="13716000" cy="195119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9931F06-CA74-35CC-0C91-22C6F74B9A32}" name="n.bernardinodasilvaburger@uke.de" initials="n." userId="S::urn:spo:guest#n.bernardinodasilvaburger@uke.de::" providerId="AD"/>
  <p188:author id="{F5A9B207-CC97-2411-5DE7-5378BB44F743}" name="Allison FitzGerald" initials="AF" userId="S::allison.fitzgerald@globalskin.org::1e5ae285-cf7f-41b5-bdaa-7cdb605e9692" providerId="AD"/>
  <p188:author id="{0B7AED47-20EF-7875-D1F5-16DB53B11FEF}" name="Rachael Pattinson" initials="RP" userId="Rachael Pattinson" providerId="None"/>
  <p188:author id="{55A26C7E-C100-8A59-853E-BBC59A6BEEF1}" name="Rachael Pattinson" initials="RP" userId="S::pattinsonr_cardiff.ac.uk#ext#@globalskin.org::3e48d911-f3d9-41af-aca2-6ca2ab321c25" providerId="AD"/>
  <p188:author id="{E28C01AA-9B59-9A7F-29DA-F8BB6CF0CEDA}" name="Jennifer Austin" initials="JA" userId="S::jennifer.austin@globalskin.org::fc2cbed1-93d8-408a-a67e-d0bfcdf0ec26" providerId="AD"/>
  <p188:author id="{135076AF-7DD5-8562-B2ED-1E49381348A0}" name="Marc Yale" initials="MY" userId="Marc Yale" providerId="None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WIS-Admin" initials="G" lastIdx="2" clrIdx="0">
    <p:extLst>
      <p:ext uri="{19B8F6BF-5375-455C-9EA6-DF929625EA0E}">
        <p15:presenceInfo xmlns:p15="http://schemas.microsoft.com/office/powerpoint/2012/main" userId="669ff03de7ebf66f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8556A85-12EB-4EE2-A822-DF6E64F772D1}" v="485" dt="2024-09-19T14:18:19.54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86" d="100"/>
          <a:sy n="86" d="100"/>
        </p:scale>
        <p:origin x="-904" y="-81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8/10/relationships/authors" Target="author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commentAuthors" Target="commentAuthor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E17EB5D-3354-4D36-A521-131A71AEC467}" type="doc">
      <dgm:prSet loTypeId="urn:microsoft.com/office/officeart/2005/8/layout/h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B339690D-5AAD-4329-8649-F01F3DB2642F}">
      <dgm:prSet phldrT="[Text]" custT="1"/>
      <dgm:spPr/>
      <dgm:t>
        <a:bodyPr/>
        <a:lstStyle/>
        <a:p>
          <a:r>
            <a:rPr lang="en-US" sz="1600" b="1">
              <a:latin typeface="+mn-lt"/>
            </a:rPr>
            <a:t>Target population</a:t>
          </a:r>
          <a:endParaRPr lang="en-GB" sz="1600" b="1">
            <a:latin typeface="+mn-lt"/>
          </a:endParaRPr>
        </a:p>
      </dgm:t>
    </dgm:pt>
    <dgm:pt modelId="{73F243CC-6AF7-40D7-AA64-E9130A8B49F0}" type="parTrans" cxnId="{98A11CFF-3A70-4E83-A41C-2506C6C07C69}">
      <dgm:prSet/>
      <dgm:spPr/>
      <dgm:t>
        <a:bodyPr/>
        <a:lstStyle/>
        <a:p>
          <a:endParaRPr lang="en-GB" sz="600">
            <a:latin typeface="+mj-lt"/>
          </a:endParaRPr>
        </a:p>
      </dgm:t>
    </dgm:pt>
    <dgm:pt modelId="{E1A46842-B78A-4A74-9E9F-C73E49534F01}" type="sibTrans" cxnId="{98A11CFF-3A70-4E83-A41C-2506C6C07C69}">
      <dgm:prSet/>
      <dgm:spPr/>
      <dgm:t>
        <a:bodyPr/>
        <a:lstStyle/>
        <a:p>
          <a:endParaRPr lang="en-GB" sz="600">
            <a:latin typeface="+mj-lt"/>
          </a:endParaRPr>
        </a:p>
      </dgm:t>
    </dgm:pt>
    <dgm:pt modelId="{389C4BE9-3178-4FFC-A82E-0077DDD7CB57}">
      <dgm:prSet phldrT="[Text]" custT="1"/>
      <dgm:spPr/>
      <dgm:t>
        <a:bodyPr/>
        <a:lstStyle/>
        <a:p>
          <a:r>
            <a:rPr lang="en-US" sz="1200">
              <a:latin typeface="+mn-lt"/>
            </a:rPr>
            <a:t>Adults (≥ 18 years) worldwide living with a dermatological condition</a:t>
          </a:r>
          <a:endParaRPr lang="en-GB" sz="1200">
            <a:latin typeface="+mn-lt"/>
          </a:endParaRPr>
        </a:p>
      </dgm:t>
    </dgm:pt>
    <dgm:pt modelId="{DE7CB2F4-8BBF-4C7F-BCA6-E462D48CCC3F}" type="parTrans" cxnId="{8B75B74F-93AF-402A-A4C6-9ABFA4892694}">
      <dgm:prSet/>
      <dgm:spPr/>
      <dgm:t>
        <a:bodyPr/>
        <a:lstStyle/>
        <a:p>
          <a:endParaRPr lang="en-GB" sz="600">
            <a:latin typeface="+mj-lt"/>
          </a:endParaRPr>
        </a:p>
      </dgm:t>
    </dgm:pt>
    <dgm:pt modelId="{2DEB2003-2BF5-4BB6-92E3-6EEE4BA0A448}" type="sibTrans" cxnId="{8B75B74F-93AF-402A-A4C6-9ABFA4892694}">
      <dgm:prSet/>
      <dgm:spPr/>
      <dgm:t>
        <a:bodyPr/>
        <a:lstStyle/>
        <a:p>
          <a:endParaRPr lang="en-GB" sz="600">
            <a:latin typeface="+mj-lt"/>
          </a:endParaRPr>
        </a:p>
      </dgm:t>
    </dgm:pt>
    <dgm:pt modelId="{C1E0DAB6-F37E-4111-AE9B-A92F4CEC38AA}">
      <dgm:prSet phldrT="[Text]" custT="1"/>
      <dgm:spPr/>
      <dgm:t>
        <a:bodyPr/>
        <a:lstStyle/>
        <a:p>
          <a:r>
            <a:rPr lang="en-US" sz="1600" b="1">
              <a:latin typeface="+mn-lt"/>
            </a:rPr>
            <a:t>Target construct</a:t>
          </a:r>
          <a:endParaRPr lang="en-GB" sz="1600" b="1">
            <a:latin typeface="+mn-lt"/>
          </a:endParaRPr>
        </a:p>
      </dgm:t>
    </dgm:pt>
    <dgm:pt modelId="{11D54759-FC8E-4D41-953F-155D7C433B3B}" type="parTrans" cxnId="{190B04F0-4B91-4E57-950F-1A1D9A1F71B8}">
      <dgm:prSet/>
      <dgm:spPr/>
      <dgm:t>
        <a:bodyPr/>
        <a:lstStyle/>
        <a:p>
          <a:endParaRPr lang="en-GB" sz="600">
            <a:latin typeface="+mj-lt"/>
          </a:endParaRPr>
        </a:p>
      </dgm:t>
    </dgm:pt>
    <dgm:pt modelId="{1DBE2448-73EE-474A-8587-872BA870B068}" type="sibTrans" cxnId="{190B04F0-4B91-4E57-950F-1A1D9A1F71B8}">
      <dgm:prSet/>
      <dgm:spPr/>
      <dgm:t>
        <a:bodyPr/>
        <a:lstStyle/>
        <a:p>
          <a:endParaRPr lang="en-GB" sz="600">
            <a:latin typeface="+mj-lt"/>
          </a:endParaRPr>
        </a:p>
      </dgm:t>
    </dgm:pt>
    <dgm:pt modelId="{46C17D80-55D8-4825-9FAC-0A0D1AE94ECD}">
      <dgm:prSet phldrT="[Text]" custT="1"/>
      <dgm:spPr/>
      <dgm:t>
        <a:bodyPr/>
        <a:lstStyle/>
        <a:p>
          <a:r>
            <a:rPr lang="en-US" sz="1200">
              <a:latin typeface="+mn-lt"/>
            </a:rPr>
            <a:t>Impact of dermatological conditions on the patient’s life</a:t>
          </a:r>
          <a:endParaRPr lang="en-GB" sz="1200">
            <a:latin typeface="+mn-lt"/>
          </a:endParaRPr>
        </a:p>
      </dgm:t>
    </dgm:pt>
    <dgm:pt modelId="{9A1F4EF1-2FBA-400A-99FA-E8165EDFD544}" type="parTrans" cxnId="{6973BDCD-7940-4F6E-B302-E558F662ED84}">
      <dgm:prSet/>
      <dgm:spPr/>
      <dgm:t>
        <a:bodyPr/>
        <a:lstStyle/>
        <a:p>
          <a:endParaRPr lang="en-GB" sz="600">
            <a:latin typeface="+mj-lt"/>
          </a:endParaRPr>
        </a:p>
      </dgm:t>
    </dgm:pt>
    <dgm:pt modelId="{3F14A269-A6B4-4BDE-A412-17F6D94451B3}" type="sibTrans" cxnId="{6973BDCD-7940-4F6E-B302-E558F662ED84}">
      <dgm:prSet/>
      <dgm:spPr/>
      <dgm:t>
        <a:bodyPr/>
        <a:lstStyle/>
        <a:p>
          <a:endParaRPr lang="en-GB" sz="600">
            <a:latin typeface="+mj-lt"/>
          </a:endParaRPr>
        </a:p>
      </dgm:t>
    </dgm:pt>
    <dgm:pt modelId="{52CF2831-2024-4D64-9B2D-99A195201EF7}">
      <dgm:prSet phldrT="[Text]" custT="1"/>
      <dgm:spPr/>
      <dgm:t>
        <a:bodyPr/>
        <a:lstStyle/>
        <a:p>
          <a:r>
            <a:rPr lang="en-US" sz="1600" b="1">
              <a:latin typeface="+mn-lt"/>
            </a:rPr>
            <a:t>Application</a:t>
          </a:r>
          <a:endParaRPr lang="en-GB" sz="1600" b="1">
            <a:latin typeface="+mn-lt"/>
          </a:endParaRPr>
        </a:p>
      </dgm:t>
    </dgm:pt>
    <dgm:pt modelId="{E7466AA9-4879-4F41-9085-84A8F7AACB9C}" type="parTrans" cxnId="{8FEE3C56-845A-4AEA-9D15-427A59C837C3}">
      <dgm:prSet/>
      <dgm:spPr/>
      <dgm:t>
        <a:bodyPr/>
        <a:lstStyle/>
        <a:p>
          <a:endParaRPr lang="en-GB" sz="600">
            <a:latin typeface="+mj-lt"/>
          </a:endParaRPr>
        </a:p>
      </dgm:t>
    </dgm:pt>
    <dgm:pt modelId="{35F91D1F-CE69-451F-84A7-1953DBC4CA81}" type="sibTrans" cxnId="{8FEE3C56-845A-4AEA-9D15-427A59C837C3}">
      <dgm:prSet/>
      <dgm:spPr/>
      <dgm:t>
        <a:bodyPr/>
        <a:lstStyle/>
        <a:p>
          <a:endParaRPr lang="en-GB" sz="600">
            <a:latin typeface="+mj-lt"/>
          </a:endParaRPr>
        </a:p>
      </dgm:t>
    </dgm:pt>
    <dgm:pt modelId="{F44FDF0E-7A2A-4D65-A557-6F784444CBD1}">
      <dgm:prSet phldrT="[Text]" custT="1"/>
      <dgm:spPr/>
      <dgm:t>
        <a:bodyPr/>
        <a:lstStyle/>
        <a:p>
          <a:r>
            <a:rPr lang="en-US" sz="1200">
              <a:latin typeface="+mn-lt"/>
            </a:rPr>
            <a:t>Research and clinical practice</a:t>
          </a:r>
          <a:endParaRPr lang="en-GB" sz="1200">
            <a:latin typeface="+mn-lt"/>
          </a:endParaRPr>
        </a:p>
      </dgm:t>
    </dgm:pt>
    <dgm:pt modelId="{3B0B0FEA-1110-44BD-BF37-5B8EBDFCF250}" type="parTrans" cxnId="{CAC09286-1DBB-4019-A4D5-DD5F072265ED}">
      <dgm:prSet/>
      <dgm:spPr/>
      <dgm:t>
        <a:bodyPr/>
        <a:lstStyle/>
        <a:p>
          <a:endParaRPr lang="en-GB" sz="600">
            <a:latin typeface="+mj-lt"/>
          </a:endParaRPr>
        </a:p>
      </dgm:t>
    </dgm:pt>
    <dgm:pt modelId="{B7905ED8-5F11-4C87-8A6D-EF613819329C}" type="sibTrans" cxnId="{CAC09286-1DBB-4019-A4D5-DD5F072265ED}">
      <dgm:prSet/>
      <dgm:spPr/>
      <dgm:t>
        <a:bodyPr/>
        <a:lstStyle/>
        <a:p>
          <a:endParaRPr lang="en-GB" sz="600">
            <a:latin typeface="+mj-lt"/>
          </a:endParaRPr>
        </a:p>
      </dgm:t>
    </dgm:pt>
    <dgm:pt modelId="{799F3ACD-C567-412C-963B-D8819C59C1A3}" type="pres">
      <dgm:prSet presAssocID="{2E17EB5D-3354-4D36-A521-131A71AEC467}" presName="Name0" presStyleCnt="0">
        <dgm:presLayoutVars>
          <dgm:dir/>
          <dgm:animLvl val="lvl"/>
          <dgm:resizeHandles val="exact"/>
        </dgm:presLayoutVars>
      </dgm:prSet>
      <dgm:spPr/>
    </dgm:pt>
    <dgm:pt modelId="{E5ACE367-29C2-4A13-BB2F-E3D99889015B}" type="pres">
      <dgm:prSet presAssocID="{B339690D-5AAD-4329-8649-F01F3DB2642F}" presName="composite" presStyleCnt="0"/>
      <dgm:spPr/>
    </dgm:pt>
    <dgm:pt modelId="{E4F20FD7-AB14-4791-AD2E-2DFEABE835CC}" type="pres">
      <dgm:prSet presAssocID="{B339690D-5AAD-4329-8649-F01F3DB2642F}" presName="parTx" presStyleLbl="alignNode1" presStyleIdx="0" presStyleCnt="3" custLinFactNeighborX="1350" custLinFactNeighborY="-4005">
        <dgm:presLayoutVars>
          <dgm:chMax val="0"/>
          <dgm:chPref val="0"/>
          <dgm:bulletEnabled val="1"/>
        </dgm:presLayoutVars>
      </dgm:prSet>
      <dgm:spPr/>
    </dgm:pt>
    <dgm:pt modelId="{B25D9530-F99E-46DF-BCE2-270D2C8C5F5A}" type="pres">
      <dgm:prSet presAssocID="{B339690D-5AAD-4329-8649-F01F3DB2642F}" presName="desTx" presStyleLbl="alignAccFollowNode1" presStyleIdx="0" presStyleCnt="3" custLinFactNeighborX="2480" custLinFactNeighborY="-80">
        <dgm:presLayoutVars>
          <dgm:bulletEnabled val="1"/>
        </dgm:presLayoutVars>
      </dgm:prSet>
      <dgm:spPr/>
    </dgm:pt>
    <dgm:pt modelId="{2D6C08A6-5D67-4265-913C-6CE1B6A0303B}" type="pres">
      <dgm:prSet presAssocID="{E1A46842-B78A-4A74-9E9F-C73E49534F01}" presName="space" presStyleCnt="0"/>
      <dgm:spPr/>
    </dgm:pt>
    <dgm:pt modelId="{A1F93321-34CE-4A6D-A3DD-9957F795801A}" type="pres">
      <dgm:prSet presAssocID="{C1E0DAB6-F37E-4111-AE9B-A92F4CEC38AA}" presName="composite" presStyleCnt="0"/>
      <dgm:spPr/>
    </dgm:pt>
    <dgm:pt modelId="{BEDA4B9D-B0EB-4C86-86E3-646982F2635B}" type="pres">
      <dgm:prSet presAssocID="{C1E0DAB6-F37E-4111-AE9B-A92F4CEC38AA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457A9B76-3EE6-4088-940C-EC22B1A62469}" type="pres">
      <dgm:prSet presAssocID="{C1E0DAB6-F37E-4111-AE9B-A92F4CEC38AA}" presName="desTx" presStyleLbl="alignAccFollowNode1" presStyleIdx="1" presStyleCnt="3" custLinFactNeighborX="51" custLinFactNeighborY="-5064">
        <dgm:presLayoutVars>
          <dgm:bulletEnabled val="1"/>
        </dgm:presLayoutVars>
      </dgm:prSet>
      <dgm:spPr/>
    </dgm:pt>
    <dgm:pt modelId="{88FFA89E-91D1-44EC-9793-023053059293}" type="pres">
      <dgm:prSet presAssocID="{1DBE2448-73EE-474A-8587-872BA870B068}" presName="space" presStyleCnt="0"/>
      <dgm:spPr/>
    </dgm:pt>
    <dgm:pt modelId="{1A2069C7-AC4F-4698-A5C0-C0D9AEA78D45}" type="pres">
      <dgm:prSet presAssocID="{52CF2831-2024-4D64-9B2D-99A195201EF7}" presName="composite" presStyleCnt="0"/>
      <dgm:spPr/>
    </dgm:pt>
    <dgm:pt modelId="{210FB130-3B68-4064-B348-EB8C0257D147}" type="pres">
      <dgm:prSet presAssocID="{52CF2831-2024-4D64-9B2D-99A195201EF7}" presName="parTx" presStyleLbl="alignNode1" presStyleIdx="2" presStyleCnt="3" custLinFactNeighborX="1925" custLinFactNeighborY="119">
        <dgm:presLayoutVars>
          <dgm:chMax val="0"/>
          <dgm:chPref val="0"/>
          <dgm:bulletEnabled val="1"/>
        </dgm:presLayoutVars>
      </dgm:prSet>
      <dgm:spPr/>
    </dgm:pt>
    <dgm:pt modelId="{EF51E07B-D41A-4258-9747-C40B8E0BCB32}" type="pres">
      <dgm:prSet presAssocID="{52CF2831-2024-4D64-9B2D-99A195201EF7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BF747C0D-8CE7-4626-8269-D8F44EE91615}" type="presOf" srcId="{389C4BE9-3178-4FFC-A82E-0077DDD7CB57}" destId="{B25D9530-F99E-46DF-BCE2-270D2C8C5F5A}" srcOrd="0" destOrd="0" presId="urn:microsoft.com/office/officeart/2005/8/layout/hList1"/>
    <dgm:cxn modelId="{CA94886A-A93B-40FC-B3B1-993B8E045128}" type="presOf" srcId="{C1E0DAB6-F37E-4111-AE9B-A92F4CEC38AA}" destId="{BEDA4B9D-B0EB-4C86-86E3-646982F2635B}" srcOrd="0" destOrd="0" presId="urn:microsoft.com/office/officeart/2005/8/layout/hList1"/>
    <dgm:cxn modelId="{8B75B74F-93AF-402A-A4C6-9ABFA4892694}" srcId="{B339690D-5AAD-4329-8649-F01F3DB2642F}" destId="{389C4BE9-3178-4FFC-A82E-0077DDD7CB57}" srcOrd="0" destOrd="0" parTransId="{DE7CB2F4-8BBF-4C7F-BCA6-E462D48CCC3F}" sibTransId="{2DEB2003-2BF5-4BB6-92E3-6EEE4BA0A448}"/>
    <dgm:cxn modelId="{8C443B52-95AA-4224-9E1D-D642076201D8}" type="presOf" srcId="{2E17EB5D-3354-4D36-A521-131A71AEC467}" destId="{799F3ACD-C567-412C-963B-D8819C59C1A3}" srcOrd="0" destOrd="0" presId="urn:microsoft.com/office/officeart/2005/8/layout/hList1"/>
    <dgm:cxn modelId="{8FEE3C56-845A-4AEA-9D15-427A59C837C3}" srcId="{2E17EB5D-3354-4D36-A521-131A71AEC467}" destId="{52CF2831-2024-4D64-9B2D-99A195201EF7}" srcOrd="2" destOrd="0" parTransId="{E7466AA9-4879-4F41-9085-84A8F7AACB9C}" sibTransId="{35F91D1F-CE69-451F-84A7-1953DBC4CA81}"/>
    <dgm:cxn modelId="{CAC09286-1DBB-4019-A4D5-DD5F072265ED}" srcId="{52CF2831-2024-4D64-9B2D-99A195201EF7}" destId="{F44FDF0E-7A2A-4D65-A557-6F784444CBD1}" srcOrd="0" destOrd="0" parTransId="{3B0B0FEA-1110-44BD-BF37-5B8EBDFCF250}" sibTransId="{B7905ED8-5F11-4C87-8A6D-EF613819329C}"/>
    <dgm:cxn modelId="{5BECA9AE-4EEE-4554-AD34-EC96B9D5D6C6}" type="presOf" srcId="{B339690D-5AAD-4329-8649-F01F3DB2642F}" destId="{E4F20FD7-AB14-4791-AD2E-2DFEABE835CC}" srcOrd="0" destOrd="0" presId="urn:microsoft.com/office/officeart/2005/8/layout/hList1"/>
    <dgm:cxn modelId="{EED9CECB-07E1-48F2-8AE2-6D334C09A116}" type="presOf" srcId="{F44FDF0E-7A2A-4D65-A557-6F784444CBD1}" destId="{EF51E07B-D41A-4258-9747-C40B8E0BCB32}" srcOrd="0" destOrd="0" presId="urn:microsoft.com/office/officeart/2005/8/layout/hList1"/>
    <dgm:cxn modelId="{6973BDCD-7940-4F6E-B302-E558F662ED84}" srcId="{C1E0DAB6-F37E-4111-AE9B-A92F4CEC38AA}" destId="{46C17D80-55D8-4825-9FAC-0A0D1AE94ECD}" srcOrd="0" destOrd="0" parTransId="{9A1F4EF1-2FBA-400A-99FA-E8165EDFD544}" sibTransId="{3F14A269-A6B4-4BDE-A412-17F6D94451B3}"/>
    <dgm:cxn modelId="{53CCCAEA-B2EA-4C4E-9AC1-1376E3C14BA4}" type="presOf" srcId="{46C17D80-55D8-4825-9FAC-0A0D1AE94ECD}" destId="{457A9B76-3EE6-4088-940C-EC22B1A62469}" srcOrd="0" destOrd="0" presId="urn:microsoft.com/office/officeart/2005/8/layout/hList1"/>
    <dgm:cxn modelId="{3C01EDEA-B6AB-4BB5-9E03-74C6445BDD66}" type="presOf" srcId="{52CF2831-2024-4D64-9B2D-99A195201EF7}" destId="{210FB130-3B68-4064-B348-EB8C0257D147}" srcOrd="0" destOrd="0" presId="urn:microsoft.com/office/officeart/2005/8/layout/hList1"/>
    <dgm:cxn modelId="{190B04F0-4B91-4E57-950F-1A1D9A1F71B8}" srcId="{2E17EB5D-3354-4D36-A521-131A71AEC467}" destId="{C1E0DAB6-F37E-4111-AE9B-A92F4CEC38AA}" srcOrd="1" destOrd="0" parTransId="{11D54759-FC8E-4D41-953F-155D7C433B3B}" sibTransId="{1DBE2448-73EE-474A-8587-872BA870B068}"/>
    <dgm:cxn modelId="{98A11CFF-3A70-4E83-A41C-2506C6C07C69}" srcId="{2E17EB5D-3354-4D36-A521-131A71AEC467}" destId="{B339690D-5AAD-4329-8649-F01F3DB2642F}" srcOrd="0" destOrd="0" parTransId="{73F243CC-6AF7-40D7-AA64-E9130A8B49F0}" sibTransId="{E1A46842-B78A-4A74-9E9F-C73E49534F01}"/>
    <dgm:cxn modelId="{7BD7D521-1521-4B42-A2A6-286FB63E404E}" type="presParOf" srcId="{799F3ACD-C567-412C-963B-D8819C59C1A3}" destId="{E5ACE367-29C2-4A13-BB2F-E3D99889015B}" srcOrd="0" destOrd="0" presId="urn:microsoft.com/office/officeart/2005/8/layout/hList1"/>
    <dgm:cxn modelId="{EEBFE4F6-42F5-4C41-9718-0318A91E47EE}" type="presParOf" srcId="{E5ACE367-29C2-4A13-BB2F-E3D99889015B}" destId="{E4F20FD7-AB14-4791-AD2E-2DFEABE835CC}" srcOrd="0" destOrd="0" presId="urn:microsoft.com/office/officeart/2005/8/layout/hList1"/>
    <dgm:cxn modelId="{562A0860-89CC-440A-AFAF-71C02AAAE74C}" type="presParOf" srcId="{E5ACE367-29C2-4A13-BB2F-E3D99889015B}" destId="{B25D9530-F99E-46DF-BCE2-270D2C8C5F5A}" srcOrd="1" destOrd="0" presId="urn:microsoft.com/office/officeart/2005/8/layout/hList1"/>
    <dgm:cxn modelId="{EBCBA4C8-55F2-4B86-A346-819061FF5974}" type="presParOf" srcId="{799F3ACD-C567-412C-963B-D8819C59C1A3}" destId="{2D6C08A6-5D67-4265-913C-6CE1B6A0303B}" srcOrd="1" destOrd="0" presId="urn:microsoft.com/office/officeart/2005/8/layout/hList1"/>
    <dgm:cxn modelId="{1EBFD90F-2569-4C3D-BFD7-BAA927ED068A}" type="presParOf" srcId="{799F3ACD-C567-412C-963B-D8819C59C1A3}" destId="{A1F93321-34CE-4A6D-A3DD-9957F795801A}" srcOrd="2" destOrd="0" presId="urn:microsoft.com/office/officeart/2005/8/layout/hList1"/>
    <dgm:cxn modelId="{1246B190-486E-409D-B844-630B76AC354D}" type="presParOf" srcId="{A1F93321-34CE-4A6D-A3DD-9957F795801A}" destId="{BEDA4B9D-B0EB-4C86-86E3-646982F2635B}" srcOrd="0" destOrd="0" presId="urn:microsoft.com/office/officeart/2005/8/layout/hList1"/>
    <dgm:cxn modelId="{7BB140F7-6C70-4B11-81F6-5A1A23CFEB15}" type="presParOf" srcId="{A1F93321-34CE-4A6D-A3DD-9957F795801A}" destId="{457A9B76-3EE6-4088-940C-EC22B1A62469}" srcOrd="1" destOrd="0" presId="urn:microsoft.com/office/officeart/2005/8/layout/hList1"/>
    <dgm:cxn modelId="{FC55DCF8-56AB-4DF7-8A63-1A0979D5E33A}" type="presParOf" srcId="{799F3ACD-C567-412C-963B-D8819C59C1A3}" destId="{88FFA89E-91D1-44EC-9793-023053059293}" srcOrd="3" destOrd="0" presId="urn:microsoft.com/office/officeart/2005/8/layout/hList1"/>
    <dgm:cxn modelId="{835624B4-8911-4423-98F2-4C058BF07B0D}" type="presParOf" srcId="{799F3ACD-C567-412C-963B-D8819C59C1A3}" destId="{1A2069C7-AC4F-4698-A5C0-C0D9AEA78D45}" srcOrd="4" destOrd="0" presId="urn:microsoft.com/office/officeart/2005/8/layout/hList1"/>
    <dgm:cxn modelId="{C5C1CD57-B5C2-4E24-9E37-A2B321389EC1}" type="presParOf" srcId="{1A2069C7-AC4F-4698-A5C0-C0D9AEA78D45}" destId="{210FB130-3B68-4064-B348-EB8C0257D147}" srcOrd="0" destOrd="0" presId="urn:microsoft.com/office/officeart/2005/8/layout/hList1"/>
    <dgm:cxn modelId="{1C42D2EF-1A47-4612-AFD9-CB81021ABDBC}" type="presParOf" srcId="{1A2069C7-AC4F-4698-A5C0-C0D9AEA78D45}" destId="{EF51E07B-D41A-4258-9747-C40B8E0BCB32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55099DE-4D21-425E-8DB8-CDA8ABDD9EF3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CA"/>
        </a:p>
      </dgm:t>
    </dgm:pt>
    <dgm:pt modelId="{12890468-EEA2-43D1-9FD5-B7F9597FD4A8}">
      <dgm:prSet phldrT="[Text]" custT="1"/>
      <dgm:spPr/>
      <dgm:t>
        <a:bodyPr/>
        <a:lstStyle/>
        <a:p>
          <a:r>
            <a:rPr lang="en-CA" sz="1400">
              <a:latin typeface="+mj-lt"/>
            </a:rPr>
            <a:t>Item Gathering: 2019-2020</a:t>
          </a:r>
        </a:p>
      </dgm:t>
    </dgm:pt>
    <dgm:pt modelId="{C1F0B087-C418-4488-87B4-B96BA50DD02F}" type="parTrans" cxnId="{71D56420-F1EB-410A-AF5C-B2BDC477E3FF}">
      <dgm:prSet/>
      <dgm:spPr/>
      <dgm:t>
        <a:bodyPr/>
        <a:lstStyle/>
        <a:p>
          <a:endParaRPr lang="en-CA" sz="2800">
            <a:latin typeface="+mj-lt"/>
          </a:endParaRPr>
        </a:p>
      </dgm:t>
    </dgm:pt>
    <dgm:pt modelId="{DCC47B34-F9FF-49BA-B91D-30B8EA83023E}" type="sibTrans" cxnId="{71D56420-F1EB-410A-AF5C-B2BDC477E3FF}">
      <dgm:prSet/>
      <dgm:spPr/>
      <dgm:t>
        <a:bodyPr/>
        <a:lstStyle/>
        <a:p>
          <a:endParaRPr lang="en-CA" sz="2800">
            <a:latin typeface="+mj-lt"/>
          </a:endParaRPr>
        </a:p>
      </dgm:t>
    </dgm:pt>
    <dgm:pt modelId="{BA1DC333-04CB-45FD-A3DD-A72CF4CDE76B}">
      <dgm:prSet phldrT="[Text]" custT="1"/>
      <dgm:spPr/>
      <dgm:t>
        <a:bodyPr/>
        <a:lstStyle/>
        <a:p>
          <a:r>
            <a:rPr lang="en-CA" sz="1000">
              <a:latin typeface="+mj-lt"/>
            </a:rPr>
            <a:t>Workshop: </a:t>
          </a:r>
          <a:r>
            <a:rPr lang="en-CA" sz="1000" b="1">
              <a:latin typeface="+mj-lt"/>
            </a:rPr>
            <a:t>37</a:t>
          </a:r>
          <a:r>
            <a:rPr lang="en-CA" sz="1000">
              <a:latin typeface="+mj-lt"/>
            </a:rPr>
            <a:t> patients in </a:t>
          </a:r>
          <a:r>
            <a:rPr lang="en-CA" sz="1000" b="1">
              <a:latin typeface="+mj-lt"/>
            </a:rPr>
            <a:t>16</a:t>
          </a:r>
          <a:r>
            <a:rPr lang="en-CA" sz="1000">
              <a:latin typeface="+mj-lt"/>
            </a:rPr>
            <a:t> countries and </a:t>
          </a:r>
          <a:r>
            <a:rPr lang="en-CA" sz="1000" b="1">
              <a:latin typeface="+mj-lt"/>
            </a:rPr>
            <a:t>14</a:t>
          </a:r>
          <a:r>
            <a:rPr lang="en-CA" sz="1000">
              <a:latin typeface="+mj-lt"/>
            </a:rPr>
            <a:t> diseases</a:t>
          </a:r>
        </a:p>
      </dgm:t>
    </dgm:pt>
    <dgm:pt modelId="{05FDE753-9DC9-417C-B7DD-A4CCD4EC0D34}" type="parTrans" cxnId="{CE5495B1-EB85-46CF-9B50-BB92C30C4A62}">
      <dgm:prSet/>
      <dgm:spPr/>
      <dgm:t>
        <a:bodyPr/>
        <a:lstStyle/>
        <a:p>
          <a:endParaRPr lang="en-CA" sz="2800">
            <a:latin typeface="+mj-lt"/>
          </a:endParaRPr>
        </a:p>
      </dgm:t>
    </dgm:pt>
    <dgm:pt modelId="{EBF0EE05-1F20-4529-A5BA-DF357ECE80E9}" type="sibTrans" cxnId="{CE5495B1-EB85-46CF-9B50-BB92C30C4A62}">
      <dgm:prSet/>
      <dgm:spPr/>
      <dgm:t>
        <a:bodyPr/>
        <a:lstStyle/>
        <a:p>
          <a:endParaRPr lang="en-CA" sz="2800">
            <a:latin typeface="+mj-lt"/>
          </a:endParaRPr>
        </a:p>
      </dgm:t>
    </dgm:pt>
    <dgm:pt modelId="{E8D3AFEA-1BFB-4A69-954B-A708AE497FB1}">
      <dgm:prSet phldrT="[Text]" custT="1"/>
      <dgm:spPr/>
      <dgm:t>
        <a:bodyPr/>
        <a:lstStyle/>
        <a:p>
          <a:r>
            <a:rPr lang="en-CA" sz="1000">
              <a:latin typeface="+mj-lt"/>
            </a:rPr>
            <a:t>Patient interviews: </a:t>
          </a:r>
          <a:r>
            <a:rPr lang="en-CA" sz="1000" b="1">
              <a:latin typeface="+mj-lt"/>
            </a:rPr>
            <a:t>28</a:t>
          </a:r>
          <a:r>
            <a:rPr lang="en-CA" sz="1000">
              <a:latin typeface="+mj-lt"/>
            </a:rPr>
            <a:t> patients in </a:t>
          </a:r>
          <a:r>
            <a:rPr lang="en-CA" sz="1000" b="1">
              <a:latin typeface="+mj-lt"/>
            </a:rPr>
            <a:t>11</a:t>
          </a:r>
          <a:r>
            <a:rPr lang="en-CA" sz="1000">
              <a:latin typeface="+mj-lt"/>
            </a:rPr>
            <a:t> countries and </a:t>
          </a:r>
          <a:r>
            <a:rPr lang="en-CA" sz="1000" b="1">
              <a:latin typeface="+mj-lt"/>
            </a:rPr>
            <a:t>5</a:t>
          </a:r>
          <a:r>
            <a:rPr lang="en-CA" sz="1000">
              <a:latin typeface="+mj-lt"/>
            </a:rPr>
            <a:t> diseases</a:t>
          </a:r>
        </a:p>
      </dgm:t>
    </dgm:pt>
    <dgm:pt modelId="{E260466A-5274-4C48-A353-E65CEFD7A8C6}" type="parTrans" cxnId="{ED80087B-2588-479B-ABC0-A089EAF829B9}">
      <dgm:prSet/>
      <dgm:spPr/>
      <dgm:t>
        <a:bodyPr/>
        <a:lstStyle/>
        <a:p>
          <a:endParaRPr lang="en-CA" sz="2800">
            <a:latin typeface="+mj-lt"/>
          </a:endParaRPr>
        </a:p>
      </dgm:t>
    </dgm:pt>
    <dgm:pt modelId="{F260B0CA-0991-40F2-9380-E24EB0C4F87A}" type="sibTrans" cxnId="{ED80087B-2588-479B-ABC0-A089EAF829B9}">
      <dgm:prSet/>
      <dgm:spPr/>
      <dgm:t>
        <a:bodyPr/>
        <a:lstStyle/>
        <a:p>
          <a:endParaRPr lang="en-CA" sz="2800">
            <a:latin typeface="+mj-lt"/>
          </a:endParaRPr>
        </a:p>
      </dgm:t>
    </dgm:pt>
    <dgm:pt modelId="{949E59D7-793C-48EC-837A-CBCA541F1E94}">
      <dgm:prSet phldrT="[Text]" custT="1"/>
      <dgm:spPr/>
      <dgm:t>
        <a:bodyPr/>
        <a:lstStyle/>
        <a:p>
          <a:r>
            <a:rPr lang="en-CA" sz="1400">
              <a:latin typeface="+mj-lt"/>
            </a:rPr>
            <a:t>Delphi Surveys: 2020-2021</a:t>
          </a:r>
        </a:p>
      </dgm:t>
    </dgm:pt>
    <dgm:pt modelId="{3ADD1725-5A97-477A-BFC8-62362E10D8C7}" type="parTrans" cxnId="{364DF871-980B-49B0-82DB-DF47D4EAC832}">
      <dgm:prSet/>
      <dgm:spPr/>
      <dgm:t>
        <a:bodyPr/>
        <a:lstStyle/>
        <a:p>
          <a:endParaRPr lang="en-CA" sz="2800">
            <a:latin typeface="+mj-lt"/>
          </a:endParaRPr>
        </a:p>
      </dgm:t>
    </dgm:pt>
    <dgm:pt modelId="{8E767A6D-37C9-4448-92A7-CD5CC60CE42E}" type="sibTrans" cxnId="{364DF871-980B-49B0-82DB-DF47D4EAC832}">
      <dgm:prSet/>
      <dgm:spPr/>
      <dgm:t>
        <a:bodyPr/>
        <a:lstStyle/>
        <a:p>
          <a:endParaRPr lang="en-CA" sz="2800">
            <a:latin typeface="+mj-lt"/>
          </a:endParaRPr>
        </a:p>
      </dgm:t>
    </dgm:pt>
    <dgm:pt modelId="{494E1EC2-3348-4F32-84DB-0A5F134E0923}">
      <dgm:prSet phldrT="[Text]" custT="1"/>
      <dgm:spPr/>
      <dgm:t>
        <a:bodyPr/>
        <a:lstStyle/>
        <a:p>
          <a:pPr rtl="0"/>
          <a:r>
            <a:rPr lang="en-CA" sz="1000" b="1" spc="-30">
              <a:latin typeface="+mj-lt"/>
              <a:ea typeface="Calibri" panose="020F0502020204030204" pitchFamily="34" charset="0"/>
              <a:cs typeface="Times New Roman"/>
            </a:rPr>
            <a:t>1154</a:t>
          </a:r>
          <a:r>
            <a:rPr lang="en-CA" sz="1000" spc="-30">
              <a:latin typeface="+mj-lt"/>
              <a:ea typeface="Calibri" panose="020F0502020204030204" pitchFamily="34" charset="0"/>
              <a:cs typeface="Times New Roman"/>
            </a:rPr>
            <a:t> patients in </a:t>
          </a:r>
          <a:r>
            <a:rPr lang="en-CA" sz="1000" b="1" spc="-30">
              <a:latin typeface="+mj-lt"/>
              <a:ea typeface="Calibri" panose="020F0502020204030204" pitchFamily="34" charset="0"/>
              <a:cs typeface="Times New Roman"/>
            </a:rPr>
            <a:t>61</a:t>
          </a:r>
          <a:r>
            <a:rPr lang="en-CA" sz="1000" spc="-30">
              <a:latin typeface="+mj-lt"/>
              <a:ea typeface="Calibri" panose="020F0502020204030204" pitchFamily="34" charset="0"/>
              <a:cs typeface="Times New Roman"/>
            </a:rPr>
            <a:t> countries and </a:t>
          </a:r>
          <a:r>
            <a:rPr lang="en-CA" sz="1000" b="1" spc="-30">
              <a:latin typeface="+mj-lt"/>
              <a:ea typeface="Calibri" panose="020F0502020204030204" pitchFamily="34" charset="0"/>
              <a:cs typeface="Times New Roman"/>
            </a:rPr>
            <a:t>90</a:t>
          </a:r>
          <a:r>
            <a:rPr lang="en-CA" sz="1000" spc="-30">
              <a:latin typeface="+mj-lt"/>
              <a:ea typeface="Calibri" panose="020F0502020204030204" pitchFamily="34" charset="0"/>
              <a:cs typeface="Times New Roman"/>
            </a:rPr>
            <a:t> diseases</a:t>
          </a:r>
          <a:r>
            <a:rPr lang="en-CA" sz="1000" spc="-30">
              <a:latin typeface="+mj-lt"/>
              <a:cs typeface="Times New Roman"/>
            </a:rPr>
            <a:t> </a:t>
          </a:r>
          <a:endParaRPr lang="en-CA" sz="1000">
            <a:latin typeface="+mj-lt"/>
          </a:endParaRPr>
        </a:p>
      </dgm:t>
    </dgm:pt>
    <dgm:pt modelId="{156545F4-6830-4157-8DDE-EBA71D48EC31}" type="parTrans" cxnId="{5DEA4F72-74AB-43C3-AE72-299B616DFABD}">
      <dgm:prSet/>
      <dgm:spPr/>
      <dgm:t>
        <a:bodyPr/>
        <a:lstStyle/>
        <a:p>
          <a:endParaRPr lang="en-CA" sz="2800">
            <a:latin typeface="+mj-lt"/>
          </a:endParaRPr>
        </a:p>
      </dgm:t>
    </dgm:pt>
    <dgm:pt modelId="{1421C6AE-A3BF-4070-B2E5-9D0E5B0042F0}" type="sibTrans" cxnId="{5DEA4F72-74AB-43C3-AE72-299B616DFABD}">
      <dgm:prSet/>
      <dgm:spPr/>
      <dgm:t>
        <a:bodyPr/>
        <a:lstStyle/>
        <a:p>
          <a:endParaRPr lang="en-CA" sz="2800">
            <a:latin typeface="+mj-lt"/>
          </a:endParaRPr>
        </a:p>
      </dgm:t>
    </dgm:pt>
    <dgm:pt modelId="{1BEFDB51-C1D5-4955-A97C-9064C0356B16}">
      <dgm:prSet phldrT="[Text]" custT="1"/>
      <dgm:spPr/>
      <dgm:t>
        <a:bodyPr/>
        <a:lstStyle/>
        <a:p>
          <a:r>
            <a:rPr lang="en-CA" sz="1400">
              <a:latin typeface="+mj-lt"/>
            </a:rPr>
            <a:t>Cognitive Interviews: 2021</a:t>
          </a:r>
        </a:p>
      </dgm:t>
    </dgm:pt>
    <dgm:pt modelId="{B40217FF-32D1-4C60-AABF-A2C9624293E3}" type="parTrans" cxnId="{2693826D-AB4E-4E9D-A569-193D1661A3B5}">
      <dgm:prSet/>
      <dgm:spPr/>
      <dgm:t>
        <a:bodyPr/>
        <a:lstStyle/>
        <a:p>
          <a:endParaRPr lang="en-CA" sz="2800">
            <a:latin typeface="+mj-lt"/>
          </a:endParaRPr>
        </a:p>
      </dgm:t>
    </dgm:pt>
    <dgm:pt modelId="{B44796E7-53E4-403E-800F-6D648734D895}" type="sibTrans" cxnId="{2693826D-AB4E-4E9D-A569-193D1661A3B5}">
      <dgm:prSet/>
      <dgm:spPr/>
      <dgm:t>
        <a:bodyPr/>
        <a:lstStyle/>
        <a:p>
          <a:endParaRPr lang="en-CA" sz="2800">
            <a:latin typeface="+mj-lt"/>
          </a:endParaRPr>
        </a:p>
      </dgm:t>
    </dgm:pt>
    <dgm:pt modelId="{BBBA7D85-A03D-4BD3-89E8-384B599C8945}">
      <dgm:prSet phldrT="[Text]" custT="1"/>
      <dgm:spPr/>
      <dgm:t>
        <a:bodyPr/>
        <a:lstStyle/>
        <a:p>
          <a:r>
            <a:rPr lang="en-US" sz="1000" b="1">
              <a:latin typeface="+mj-lt"/>
            </a:rPr>
            <a:t>12</a:t>
          </a:r>
          <a:r>
            <a:rPr lang="en-US" sz="1000">
              <a:latin typeface="+mj-lt"/>
            </a:rPr>
            <a:t> patients in </a:t>
          </a:r>
          <a:r>
            <a:rPr lang="en-US" sz="1000" b="1">
              <a:latin typeface="+mj-lt"/>
            </a:rPr>
            <a:t>4</a:t>
          </a:r>
          <a:r>
            <a:rPr lang="en-US" sz="1000">
              <a:latin typeface="+mj-lt"/>
            </a:rPr>
            <a:t> countries and </a:t>
          </a:r>
          <a:r>
            <a:rPr lang="en-US" sz="1000" b="1">
              <a:latin typeface="+mj-lt"/>
            </a:rPr>
            <a:t>6</a:t>
          </a:r>
          <a:r>
            <a:rPr lang="en-US" sz="1000">
              <a:latin typeface="+mj-lt"/>
            </a:rPr>
            <a:t> diseases</a:t>
          </a:r>
          <a:endParaRPr lang="en-CA" sz="1000">
            <a:latin typeface="+mj-lt"/>
          </a:endParaRPr>
        </a:p>
      </dgm:t>
    </dgm:pt>
    <dgm:pt modelId="{AC095CF3-4E75-48F7-9974-A4E07CE71F2A}" type="parTrans" cxnId="{99A753E7-FCE2-4791-BD28-BC520C0465E6}">
      <dgm:prSet/>
      <dgm:spPr/>
      <dgm:t>
        <a:bodyPr/>
        <a:lstStyle/>
        <a:p>
          <a:endParaRPr lang="en-CA" sz="2800">
            <a:latin typeface="+mj-lt"/>
          </a:endParaRPr>
        </a:p>
      </dgm:t>
    </dgm:pt>
    <dgm:pt modelId="{DD86E545-17AF-4909-9285-26D22F6A1EF0}" type="sibTrans" cxnId="{99A753E7-FCE2-4791-BD28-BC520C0465E6}">
      <dgm:prSet/>
      <dgm:spPr/>
      <dgm:t>
        <a:bodyPr/>
        <a:lstStyle/>
        <a:p>
          <a:endParaRPr lang="en-CA" sz="2800">
            <a:latin typeface="+mj-lt"/>
          </a:endParaRPr>
        </a:p>
      </dgm:t>
    </dgm:pt>
    <dgm:pt modelId="{41F22FBD-72FD-4A78-B374-BEC09F10D77F}">
      <dgm:prSet phldrT="[Text]" custT="1"/>
      <dgm:spPr/>
      <dgm:t>
        <a:bodyPr/>
        <a:lstStyle/>
        <a:p>
          <a:r>
            <a:rPr lang="en-CA" sz="1000" kern="1200">
              <a:latin typeface="+mj-lt"/>
            </a:rPr>
            <a:t>Survey #1: </a:t>
          </a:r>
          <a:r>
            <a:rPr lang="en-CA" sz="1000" b="1" kern="1200">
              <a:latin typeface="+mj-lt"/>
            </a:rPr>
            <a:t>486</a:t>
          </a:r>
          <a:r>
            <a:rPr lang="en-CA" sz="1000" kern="1200">
              <a:latin typeface="+mj-lt"/>
            </a:rPr>
            <a:t> patients (Completed Dec. 2021)</a:t>
          </a:r>
        </a:p>
      </dgm:t>
    </dgm:pt>
    <dgm:pt modelId="{CCEABC88-B0B5-44C7-9C5E-138B386742C6}" type="parTrans" cxnId="{AAD26660-12D7-4D8D-8699-79813F0EBB99}">
      <dgm:prSet/>
      <dgm:spPr/>
      <dgm:t>
        <a:bodyPr/>
        <a:lstStyle/>
        <a:p>
          <a:endParaRPr lang="en-CA" sz="2800">
            <a:latin typeface="+mj-lt"/>
          </a:endParaRPr>
        </a:p>
      </dgm:t>
    </dgm:pt>
    <dgm:pt modelId="{EE1D5B6A-89DB-42E7-88D8-EFE0467374CE}" type="sibTrans" cxnId="{AAD26660-12D7-4D8D-8699-79813F0EBB99}">
      <dgm:prSet/>
      <dgm:spPr/>
      <dgm:t>
        <a:bodyPr/>
        <a:lstStyle/>
        <a:p>
          <a:endParaRPr lang="en-CA" sz="2800">
            <a:latin typeface="+mj-lt"/>
          </a:endParaRPr>
        </a:p>
      </dgm:t>
    </dgm:pt>
    <dgm:pt modelId="{02F308D1-40C5-4ADD-8172-98B927F49068}">
      <dgm:prSet phldrT="[Text]" custT="1"/>
      <dgm:spPr/>
      <dgm:t>
        <a:bodyPr/>
        <a:lstStyle/>
        <a:p>
          <a:r>
            <a:rPr lang="en-CA" sz="1400">
              <a:latin typeface="+mj-lt"/>
            </a:rPr>
            <a:t>Psychometrics Surveys: 2021-2022</a:t>
          </a:r>
        </a:p>
      </dgm:t>
    </dgm:pt>
    <dgm:pt modelId="{E08DD16D-1C8E-45A5-94AE-5756F866B0FE}" type="parTrans" cxnId="{CEDD1112-A56F-485F-BA1D-F0DED00A0944}">
      <dgm:prSet/>
      <dgm:spPr/>
      <dgm:t>
        <a:bodyPr/>
        <a:lstStyle/>
        <a:p>
          <a:endParaRPr lang="en-CA" sz="2800">
            <a:latin typeface="+mj-lt"/>
          </a:endParaRPr>
        </a:p>
      </dgm:t>
    </dgm:pt>
    <dgm:pt modelId="{AA685699-CFBF-4B6C-BB96-784939D24541}" type="sibTrans" cxnId="{CEDD1112-A56F-485F-BA1D-F0DED00A0944}">
      <dgm:prSet/>
      <dgm:spPr/>
      <dgm:t>
        <a:bodyPr/>
        <a:lstStyle/>
        <a:p>
          <a:endParaRPr lang="en-CA" sz="2800">
            <a:latin typeface="+mj-lt"/>
          </a:endParaRPr>
        </a:p>
      </dgm:t>
    </dgm:pt>
    <dgm:pt modelId="{41E666B6-19CF-46FE-9B1A-9D244360D91F}">
      <dgm:prSet phldrT="[Text]" custT="1"/>
      <dgm:spPr/>
      <dgm:t>
        <a:bodyPr/>
        <a:lstStyle/>
        <a:p>
          <a:pPr rtl="0"/>
          <a:r>
            <a:rPr lang="en-CA" sz="1000" kern="1200">
              <a:latin typeface="+mj-lt"/>
            </a:rPr>
            <a:t>Survey #2: </a:t>
          </a:r>
          <a:r>
            <a:rPr lang="en-CA" sz="1000" b="0" kern="1200">
              <a:latin typeface="+mj-lt"/>
            </a:rPr>
            <a:t>Test - </a:t>
          </a:r>
          <a:r>
            <a:rPr lang="en-CA" sz="1000" b="1" kern="1200">
              <a:latin typeface="+mj-lt"/>
            </a:rPr>
            <a:t>504</a:t>
          </a:r>
          <a:r>
            <a:rPr lang="en-CA" sz="1000" b="0" kern="1200">
              <a:latin typeface="+mj-lt"/>
            </a:rPr>
            <a:t> </a:t>
          </a:r>
          <a:r>
            <a:rPr lang="en-CA" sz="1000" kern="1200">
              <a:latin typeface="+mj-lt"/>
            </a:rPr>
            <a:t>patients completed </a:t>
          </a:r>
          <a:r>
            <a:rPr lang="en-CA" sz="1000" kern="120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+mj-lt"/>
              <a:ea typeface="+mn-ea"/>
              <a:cs typeface="+mn-cs"/>
            </a:rPr>
            <a:t>July</a:t>
          </a:r>
          <a:r>
            <a:rPr lang="en-CA" sz="1000" kern="1200">
              <a:latin typeface="+mj-lt"/>
            </a:rPr>
            <a:t> 2022; </a:t>
          </a:r>
          <a:r>
            <a:rPr lang="en-CA" sz="1000" b="0" kern="1200">
              <a:latin typeface="+mj-lt"/>
            </a:rPr>
            <a:t>r</a:t>
          </a:r>
          <a:r>
            <a:rPr lang="en-CA" sz="1000" b="0">
              <a:latin typeface="+mj-lt"/>
            </a:rPr>
            <a:t>e-test –</a:t>
          </a:r>
          <a:r>
            <a:rPr lang="en-CA" sz="1000" b="1">
              <a:latin typeface="+mj-lt"/>
            </a:rPr>
            <a:t> 272+ </a:t>
          </a:r>
          <a:r>
            <a:rPr lang="en-CA" sz="1000" b="0">
              <a:latin typeface="+mj-lt"/>
            </a:rPr>
            <a:t>patients</a:t>
          </a:r>
          <a:r>
            <a:rPr lang="en-CA" sz="1000" b="1">
              <a:latin typeface="+mj-lt"/>
            </a:rPr>
            <a:t> </a:t>
          </a:r>
          <a:r>
            <a:rPr lang="en-CA" sz="1000">
              <a:latin typeface="+mj-lt"/>
            </a:rPr>
            <a:t>(Completed Sept. 2022)</a:t>
          </a:r>
          <a:endParaRPr lang="en-CA" sz="1000" b="0" kern="1200">
            <a:latin typeface="+mj-lt"/>
          </a:endParaRPr>
        </a:p>
      </dgm:t>
    </dgm:pt>
    <dgm:pt modelId="{ACC33AAF-CF2C-4438-BFFF-FE5ED3C5DF99}" type="parTrans" cxnId="{5924F231-BFC8-41FC-9CF8-7180A6D9CF93}">
      <dgm:prSet/>
      <dgm:spPr/>
      <dgm:t>
        <a:bodyPr/>
        <a:lstStyle/>
        <a:p>
          <a:endParaRPr lang="en-CA" sz="2800">
            <a:latin typeface="+mj-lt"/>
          </a:endParaRPr>
        </a:p>
      </dgm:t>
    </dgm:pt>
    <dgm:pt modelId="{834A88F4-EE4F-422F-8EC6-C7603C4A7B64}" type="sibTrans" cxnId="{5924F231-BFC8-41FC-9CF8-7180A6D9CF93}">
      <dgm:prSet/>
      <dgm:spPr/>
      <dgm:t>
        <a:bodyPr/>
        <a:lstStyle/>
        <a:p>
          <a:endParaRPr lang="en-CA" sz="2800">
            <a:latin typeface="+mj-lt"/>
          </a:endParaRPr>
        </a:p>
      </dgm:t>
    </dgm:pt>
    <dgm:pt modelId="{4F776D67-9ED0-4A78-8834-B48EFB33E3C2}">
      <dgm:prSet phldrT="[Text]" custT="1"/>
      <dgm:spPr/>
      <dgm:t>
        <a:bodyPr/>
        <a:lstStyle/>
        <a:p>
          <a:r>
            <a:rPr lang="en-CA" sz="1000">
              <a:latin typeface="+mj-lt"/>
            </a:rPr>
            <a:t>Outcome: </a:t>
          </a:r>
          <a:r>
            <a:rPr lang="en-CA" sz="1000" b="1" i="1">
              <a:latin typeface="+mj-lt"/>
            </a:rPr>
            <a:t>263 items</a:t>
          </a:r>
        </a:p>
      </dgm:t>
    </dgm:pt>
    <dgm:pt modelId="{DFC50601-3987-4D85-A718-C45CE7B46564}" type="parTrans" cxnId="{90F063A9-1548-422F-A436-47D9E358562D}">
      <dgm:prSet/>
      <dgm:spPr/>
      <dgm:t>
        <a:bodyPr/>
        <a:lstStyle/>
        <a:p>
          <a:endParaRPr lang="en-CA" sz="2800">
            <a:latin typeface="+mj-lt"/>
          </a:endParaRPr>
        </a:p>
      </dgm:t>
    </dgm:pt>
    <dgm:pt modelId="{9BAE004B-1B0E-400C-A91D-7204F66B5EA8}" type="sibTrans" cxnId="{90F063A9-1548-422F-A436-47D9E358562D}">
      <dgm:prSet/>
      <dgm:spPr/>
      <dgm:t>
        <a:bodyPr/>
        <a:lstStyle/>
        <a:p>
          <a:endParaRPr lang="en-CA" sz="2800">
            <a:latin typeface="+mj-lt"/>
          </a:endParaRPr>
        </a:p>
      </dgm:t>
    </dgm:pt>
    <dgm:pt modelId="{E2E3839F-4E16-4869-976A-C6F0B7D164B0}">
      <dgm:prSet phldrT="[Text]" custT="1"/>
      <dgm:spPr/>
      <dgm:t>
        <a:bodyPr/>
        <a:lstStyle/>
        <a:p>
          <a:r>
            <a:rPr lang="en-CA" sz="1000">
              <a:latin typeface="+mj-lt"/>
            </a:rPr>
            <a:t>Outcome: </a:t>
          </a:r>
          <a:r>
            <a:rPr lang="en-CA" sz="1000" b="1" i="1">
              <a:latin typeface="+mj-lt"/>
            </a:rPr>
            <a:t>27 items</a:t>
          </a:r>
        </a:p>
      </dgm:t>
    </dgm:pt>
    <dgm:pt modelId="{E7703346-694F-42A0-9386-B94AB677EE44}" type="parTrans" cxnId="{182FB6A3-F84C-4472-94C4-780C09852391}">
      <dgm:prSet/>
      <dgm:spPr/>
      <dgm:t>
        <a:bodyPr/>
        <a:lstStyle/>
        <a:p>
          <a:endParaRPr lang="en-CA" sz="2800">
            <a:latin typeface="+mj-lt"/>
          </a:endParaRPr>
        </a:p>
      </dgm:t>
    </dgm:pt>
    <dgm:pt modelId="{DA221F91-65AB-42BE-ADA9-0AA297AB27FA}" type="sibTrans" cxnId="{182FB6A3-F84C-4472-94C4-780C09852391}">
      <dgm:prSet/>
      <dgm:spPr/>
      <dgm:t>
        <a:bodyPr/>
        <a:lstStyle/>
        <a:p>
          <a:endParaRPr lang="en-CA" sz="2800">
            <a:latin typeface="+mj-lt"/>
          </a:endParaRPr>
        </a:p>
      </dgm:t>
    </dgm:pt>
    <dgm:pt modelId="{018C4B4D-8B81-4551-8E38-2042767CB1B1}">
      <dgm:prSet phldrT="[Text]" custT="1"/>
      <dgm:spPr/>
      <dgm:t>
        <a:bodyPr/>
        <a:lstStyle/>
        <a:p>
          <a:r>
            <a:rPr lang="en-CA" sz="1000">
              <a:latin typeface="+mj-lt"/>
            </a:rPr>
            <a:t>Outcome: </a:t>
          </a:r>
          <a:r>
            <a:rPr lang="en-CA" sz="1000" b="1" i="1">
              <a:latin typeface="+mj-lt"/>
            </a:rPr>
            <a:t>26 items</a:t>
          </a:r>
        </a:p>
      </dgm:t>
    </dgm:pt>
    <dgm:pt modelId="{DBEB2112-9B6C-4D46-8647-87ED1BF80C8B}" type="parTrans" cxnId="{23EB2DDA-82F8-4296-B81C-12F6C472F7C3}">
      <dgm:prSet/>
      <dgm:spPr/>
      <dgm:t>
        <a:bodyPr/>
        <a:lstStyle/>
        <a:p>
          <a:endParaRPr lang="en-CA" sz="2800">
            <a:latin typeface="+mj-lt"/>
          </a:endParaRPr>
        </a:p>
      </dgm:t>
    </dgm:pt>
    <dgm:pt modelId="{4DDBD29C-58F5-40BC-8166-E68ABF87DF7E}" type="sibTrans" cxnId="{23EB2DDA-82F8-4296-B81C-12F6C472F7C3}">
      <dgm:prSet/>
      <dgm:spPr/>
      <dgm:t>
        <a:bodyPr/>
        <a:lstStyle/>
        <a:p>
          <a:endParaRPr lang="en-CA" sz="2800">
            <a:latin typeface="+mj-lt"/>
          </a:endParaRPr>
        </a:p>
      </dgm:t>
    </dgm:pt>
    <dgm:pt modelId="{ADAF1CD1-3EA1-4960-AD9B-FDA628C3C8C3}">
      <dgm:prSet phldrT="[Text]" custT="1"/>
      <dgm:spPr/>
      <dgm:t>
        <a:bodyPr/>
        <a:lstStyle/>
        <a:p>
          <a:r>
            <a:rPr lang="en-CA" sz="1000" kern="1200">
              <a:latin typeface="+mj-lt"/>
            </a:rPr>
            <a:t>Outcome: </a:t>
          </a:r>
          <a:r>
            <a:rPr lang="en-CA" sz="1000" b="1" i="1" kern="1200">
              <a:latin typeface="+mj-lt"/>
            </a:rPr>
            <a:t>16 items</a:t>
          </a:r>
          <a:endParaRPr lang="en-CA" sz="1000" b="0" kern="1200">
            <a:latin typeface="+mj-lt"/>
          </a:endParaRPr>
        </a:p>
      </dgm:t>
    </dgm:pt>
    <dgm:pt modelId="{074ECC46-6F51-4F49-965E-F7F13256CCA6}" type="parTrans" cxnId="{B41FAFFD-14B8-4FB5-B792-83211A9C13B8}">
      <dgm:prSet/>
      <dgm:spPr/>
      <dgm:t>
        <a:bodyPr/>
        <a:lstStyle/>
        <a:p>
          <a:endParaRPr lang="en-CA" sz="2800">
            <a:latin typeface="+mj-lt"/>
          </a:endParaRPr>
        </a:p>
      </dgm:t>
    </dgm:pt>
    <dgm:pt modelId="{57438B30-13D8-412B-B327-75152D8BF440}" type="sibTrans" cxnId="{B41FAFFD-14B8-4FB5-B792-83211A9C13B8}">
      <dgm:prSet/>
      <dgm:spPr/>
      <dgm:t>
        <a:bodyPr/>
        <a:lstStyle/>
        <a:p>
          <a:endParaRPr lang="en-CA" sz="2800">
            <a:latin typeface="+mj-lt"/>
          </a:endParaRPr>
        </a:p>
      </dgm:t>
    </dgm:pt>
    <dgm:pt modelId="{92EAD20D-C74B-4673-8557-DFFDB86DB14D}" type="pres">
      <dgm:prSet presAssocID="{455099DE-4D21-425E-8DB8-CDA8ABDD9EF3}" presName="linear" presStyleCnt="0">
        <dgm:presLayoutVars>
          <dgm:animLvl val="lvl"/>
          <dgm:resizeHandles val="exact"/>
        </dgm:presLayoutVars>
      </dgm:prSet>
      <dgm:spPr/>
    </dgm:pt>
    <dgm:pt modelId="{A6B28894-56C8-401F-B825-9E8CDCE7DE63}" type="pres">
      <dgm:prSet presAssocID="{12890468-EEA2-43D1-9FD5-B7F9597FD4A8}" presName="parentText" presStyleLbl="node1" presStyleIdx="0" presStyleCnt="4" custLinFactY="-13473" custLinFactNeighborX="-13719" custLinFactNeighborY="-100000">
        <dgm:presLayoutVars>
          <dgm:chMax val="0"/>
          <dgm:bulletEnabled val="1"/>
        </dgm:presLayoutVars>
      </dgm:prSet>
      <dgm:spPr/>
    </dgm:pt>
    <dgm:pt modelId="{B786EDFB-70A7-4CBE-BD01-BB3671269FCA}" type="pres">
      <dgm:prSet presAssocID="{12890468-EEA2-43D1-9FD5-B7F9597FD4A8}" presName="childText" presStyleLbl="revTx" presStyleIdx="0" presStyleCnt="4">
        <dgm:presLayoutVars>
          <dgm:bulletEnabled val="1"/>
        </dgm:presLayoutVars>
      </dgm:prSet>
      <dgm:spPr/>
    </dgm:pt>
    <dgm:pt modelId="{49B5B789-66FA-44C0-AD38-9EB1DDD94010}" type="pres">
      <dgm:prSet presAssocID="{949E59D7-793C-48EC-837A-CBCA541F1E94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0259EA2A-6B77-464F-9581-33DCE72A8D19}" type="pres">
      <dgm:prSet presAssocID="{949E59D7-793C-48EC-837A-CBCA541F1E94}" presName="childText" presStyleLbl="revTx" presStyleIdx="1" presStyleCnt="4">
        <dgm:presLayoutVars>
          <dgm:bulletEnabled val="1"/>
        </dgm:presLayoutVars>
      </dgm:prSet>
      <dgm:spPr/>
    </dgm:pt>
    <dgm:pt modelId="{8EBFBF90-6959-4B64-A5A0-D7ADAC82D2B9}" type="pres">
      <dgm:prSet presAssocID="{1BEFDB51-C1D5-4955-A97C-9064C0356B16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E8CFE491-0A24-4C58-8F75-ACB028C452FE}" type="pres">
      <dgm:prSet presAssocID="{1BEFDB51-C1D5-4955-A97C-9064C0356B16}" presName="childText" presStyleLbl="revTx" presStyleIdx="2" presStyleCnt="4">
        <dgm:presLayoutVars>
          <dgm:bulletEnabled val="1"/>
        </dgm:presLayoutVars>
      </dgm:prSet>
      <dgm:spPr/>
    </dgm:pt>
    <dgm:pt modelId="{6536D0D4-DD1E-4B54-BF72-1FFDC09B60FF}" type="pres">
      <dgm:prSet presAssocID="{02F308D1-40C5-4ADD-8172-98B927F49068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EAC63F3A-537F-4EBA-89B0-71BD52055284}" type="pres">
      <dgm:prSet presAssocID="{02F308D1-40C5-4ADD-8172-98B927F49068}" presName="childText" presStyleLbl="revTx" presStyleIdx="3" presStyleCnt="4">
        <dgm:presLayoutVars>
          <dgm:bulletEnabled val="1"/>
        </dgm:presLayoutVars>
      </dgm:prSet>
      <dgm:spPr/>
    </dgm:pt>
  </dgm:ptLst>
  <dgm:cxnLst>
    <dgm:cxn modelId="{CEDD1112-A56F-485F-BA1D-F0DED00A0944}" srcId="{455099DE-4D21-425E-8DB8-CDA8ABDD9EF3}" destId="{02F308D1-40C5-4ADD-8172-98B927F49068}" srcOrd="3" destOrd="0" parTransId="{E08DD16D-1C8E-45A5-94AE-5756F866B0FE}" sibTransId="{AA685699-CFBF-4B6C-BB96-784939D24541}"/>
    <dgm:cxn modelId="{B6845418-30B7-42CD-ACEC-E9DE832D36F0}" type="presOf" srcId="{BA1DC333-04CB-45FD-A3DD-A72CF4CDE76B}" destId="{B786EDFB-70A7-4CBE-BD01-BB3671269FCA}" srcOrd="0" destOrd="0" presId="urn:microsoft.com/office/officeart/2005/8/layout/vList2"/>
    <dgm:cxn modelId="{D7542E1A-33CD-4521-8777-4ACB7BB9A7A1}" type="presOf" srcId="{455099DE-4D21-425E-8DB8-CDA8ABDD9EF3}" destId="{92EAD20D-C74B-4673-8557-DFFDB86DB14D}" srcOrd="0" destOrd="0" presId="urn:microsoft.com/office/officeart/2005/8/layout/vList2"/>
    <dgm:cxn modelId="{5436891C-5386-44D8-8A60-310B693E78D2}" type="presOf" srcId="{949E59D7-793C-48EC-837A-CBCA541F1E94}" destId="{49B5B789-66FA-44C0-AD38-9EB1DDD94010}" srcOrd="0" destOrd="0" presId="urn:microsoft.com/office/officeart/2005/8/layout/vList2"/>
    <dgm:cxn modelId="{71D56420-F1EB-410A-AF5C-B2BDC477E3FF}" srcId="{455099DE-4D21-425E-8DB8-CDA8ABDD9EF3}" destId="{12890468-EEA2-43D1-9FD5-B7F9597FD4A8}" srcOrd="0" destOrd="0" parTransId="{C1F0B087-C418-4488-87B4-B96BA50DD02F}" sibTransId="{DCC47B34-F9FF-49BA-B91D-30B8EA83023E}"/>
    <dgm:cxn modelId="{EF361424-B112-4F27-8651-92D026390326}" type="presOf" srcId="{4F776D67-9ED0-4A78-8834-B48EFB33E3C2}" destId="{B786EDFB-70A7-4CBE-BD01-BB3671269FCA}" srcOrd="0" destOrd="2" presId="urn:microsoft.com/office/officeart/2005/8/layout/vList2"/>
    <dgm:cxn modelId="{3467042D-1CEC-4C3E-AC6D-EE3B06BF599F}" type="presOf" srcId="{E8D3AFEA-1BFB-4A69-954B-A708AE497FB1}" destId="{B786EDFB-70A7-4CBE-BD01-BB3671269FCA}" srcOrd="0" destOrd="1" presId="urn:microsoft.com/office/officeart/2005/8/layout/vList2"/>
    <dgm:cxn modelId="{5924F231-BFC8-41FC-9CF8-7180A6D9CF93}" srcId="{02F308D1-40C5-4ADD-8172-98B927F49068}" destId="{41E666B6-19CF-46FE-9B1A-9D244360D91F}" srcOrd="1" destOrd="0" parTransId="{ACC33AAF-CF2C-4438-BFFF-FE5ED3C5DF99}" sibTransId="{834A88F4-EE4F-422F-8EC6-C7603C4A7B64}"/>
    <dgm:cxn modelId="{73237535-D5D1-4556-9363-F920033C9CF9}" type="presOf" srcId="{41F22FBD-72FD-4A78-B374-BEC09F10D77F}" destId="{EAC63F3A-537F-4EBA-89B0-71BD52055284}" srcOrd="0" destOrd="0" presId="urn:microsoft.com/office/officeart/2005/8/layout/vList2"/>
    <dgm:cxn modelId="{AAD26660-12D7-4D8D-8699-79813F0EBB99}" srcId="{02F308D1-40C5-4ADD-8172-98B927F49068}" destId="{41F22FBD-72FD-4A78-B374-BEC09F10D77F}" srcOrd="0" destOrd="0" parTransId="{CCEABC88-B0B5-44C7-9C5E-138B386742C6}" sibTransId="{EE1D5B6A-89DB-42E7-88D8-EFE0467374CE}"/>
    <dgm:cxn modelId="{2693826D-AB4E-4E9D-A569-193D1661A3B5}" srcId="{455099DE-4D21-425E-8DB8-CDA8ABDD9EF3}" destId="{1BEFDB51-C1D5-4955-A97C-9064C0356B16}" srcOrd="2" destOrd="0" parTransId="{B40217FF-32D1-4C60-AABF-A2C9624293E3}" sibTransId="{B44796E7-53E4-403E-800F-6D648734D895}"/>
    <dgm:cxn modelId="{BB030C4F-6C51-4D12-994A-6393B16BAFF7}" type="presOf" srcId="{E2E3839F-4E16-4869-976A-C6F0B7D164B0}" destId="{0259EA2A-6B77-464F-9581-33DCE72A8D19}" srcOrd="0" destOrd="1" presId="urn:microsoft.com/office/officeart/2005/8/layout/vList2"/>
    <dgm:cxn modelId="{364DF871-980B-49B0-82DB-DF47D4EAC832}" srcId="{455099DE-4D21-425E-8DB8-CDA8ABDD9EF3}" destId="{949E59D7-793C-48EC-837A-CBCA541F1E94}" srcOrd="1" destOrd="0" parTransId="{3ADD1725-5A97-477A-BFC8-62362E10D8C7}" sibTransId="{8E767A6D-37C9-4448-92A7-CD5CC60CE42E}"/>
    <dgm:cxn modelId="{5DEA4F72-74AB-43C3-AE72-299B616DFABD}" srcId="{949E59D7-793C-48EC-837A-CBCA541F1E94}" destId="{494E1EC2-3348-4F32-84DB-0A5F134E0923}" srcOrd="0" destOrd="0" parTransId="{156545F4-6830-4157-8DDE-EBA71D48EC31}" sibTransId="{1421C6AE-A3BF-4070-B2E5-9D0E5B0042F0}"/>
    <dgm:cxn modelId="{E25BB852-30B9-47D4-80B5-1AD69B8A27AF}" type="presOf" srcId="{494E1EC2-3348-4F32-84DB-0A5F134E0923}" destId="{0259EA2A-6B77-464F-9581-33DCE72A8D19}" srcOrd="0" destOrd="0" presId="urn:microsoft.com/office/officeart/2005/8/layout/vList2"/>
    <dgm:cxn modelId="{ED80087B-2588-479B-ABC0-A089EAF829B9}" srcId="{12890468-EEA2-43D1-9FD5-B7F9597FD4A8}" destId="{E8D3AFEA-1BFB-4A69-954B-A708AE497FB1}" srcOrd="1" destOrd="0" parTransId="{E260466A-5274-4C48-A353-E65CEFD7A8C6}" sibTransId="{F260B0CA-0991-40F2-9380-E24EB0C4F87A}"/>
    <dgm:cxn modelId="{9D68E596-D32B-4570-ABE5-4238A8306930}" type="presOf" srcId="{ADAF1CD1-3EA1-4960-AD9B-FDA628C3C8C3}" destId="{EAC63F3A-537F-4EBA-89B0-71BD52055284}" srcOrd="0" destOrd="2" presId="urn:microsoft.com/office/officeart/2005/8/layout/vList2"/>
    <dgm:cxn modelId="{182FB6A3-F84C-4472-94C4-780C09852391}" srcId="{949E59D7-793C-48EC-837A-CBCA541F1E94}" destId="{E2E3839F-4E16-4869-976A-C6F0B7D164B0}" srcOrd="1" destOrd="0" parTransId="{E7703346-694F-42A0-9386-B94AB677EE44}" sibTransId="{DA221F91-65AB-42BE-ADA9-0AA297AB27FA}"/>
    <dgm:cxn modelId="{90F063A9-1548-422F-A436-47D9E358562D}" srcId="{12890468-EEA2-43D1-9FD5-B7F9597FD4A8}" destId="{4F776D67-9ED0-4A78-8834-B48EFB33E3C2}" srcOrd="2" destOrd="0" parTransId="{DFC50601-3987-4D85-A718-C45CE7B46564}" sibTransId="{9BAE004B-1B0E-400C-A91D-7204F66B5EA8}"/>
    <dgm:cxn modelId="{0BB2B4A9-C0DC-4813-A517-C3AE29D2CD9C}" type="presOf" srcId="{02F308D1-40C5-4ADD-8172-98B927F49068}" destId="{6536D0D4-DD1E-4B54-BF72-1FFDC09B60FF}" srcOrd="0" destOrd="0" presId="urn:microsoft.com/office/officeart/2005/8/layout/vList2"/>
    <dgm:cxn modelId="{7D4009B1-2D1D-4BA6-A909-D249A1EE3C33}" type="presOf" srcId="{018C4B4D-8B81-4551-8E38-2042767CB1B1}" destId="{E8CFE491-0A24-4C58-8F75-ACB028C452FE}" srcOrd="0" destOrd="1" presId="urn:microsoft.com/office/officeart/2005/8/layout/vList2"/>
    <dgm:cxn modelId="{CE5495B1-EB85-46CF-9B50-BB92C30C4A62}" srcId="{12890468-EEA2-43D1-9FD5-B7F9597FD4A8}" destId="{BA1DC333-04CB-45FD-A3DD-A72CF4CDE76B}" srcOrd="0" destOrd="0" parTransId="{05FDE753-9DC9-417C-B7DD-A4CCD4EC0D34}" sibTransId="{EBF0EE05-1F20-4529-A5BA-DF357ECE80E9}"/>
    <dgm:cxn modelId="{E986F8D4-257C-4F05-9CD2-4235252F4EF5}" type="presOf" srcId="{12890468-EEA2-43D1-9FD5-B7F9597FD4A8}" destId="{A6B28894-56C8-401F-B825-9E8CDCE7DE63}" srcOrd="0" destOrd="0" presId="urn:microsoft.com/office/officeart/2005/8/layout/vList2"/>
    <dgm:cxn modelId="{23EB2DDA-82F8-4296-B81C-12F6C472F7C3}" srcId="{1BEFDB51-C1D5-4955-A97C-9064C0356B16}" destId="{018C4B4D-8B81-4551-8E38-2042767CB1B1}" srcOrd="1" destOrd="0" parTransId="{DBEB2112-9B6C-4D46-8647-87ED1BF80C8B}" sibTransId="{4DDBD29C-58F5-40BC-8166-E68ABF87DF7E}"/>
    <dgm:cxn modelId="{703762DC-1ED4-4CF0-8F03-E62EFE99B4DF}" type="presOf" srcId="{41E666B6-19CF-46FE-9B1A-9D244360D91F}" destId="{EAC63F3A-537F-4EBA-89B0-71BD52055284}" srcOrd="0" destOrd="1" presId="urn:microsoft.com/office/officeart/2005/8/layout/vList2"/>
    <dgm:cxn modelId="{C48438E6-7370-4BE2-82BB-96E92E7BC04A}" type="presOf" srcId="{BBBA7D85-A03D-4BD3-89E8-384B599C8945}" destId="{E8CFE491-0A24-4C58-8F75-ACB028C452FE}" srcOrd="0" destOrd="0" presId="urn:microsoft.com/office/officeart/2005/8/layout/vList2"/>
    <dgm:cxn modelId="{99A753E7-FCE2-4791-BD28-BC520C0465E6}" srcId="{1BEFDB51-C1D5-4955-A97C-9064C0356B16}" destId="{BBBA7D85-A03D-4BD3-89E8-384B599C8945}" srcOrd="0" destOrd="0" parTransId="{AC095CF3-4E75-48F7-9974-A4E07CE71F2A}" sibTransId="{DD86E545-17AF-4909-9285-26D22F6A1EF0}"/>
    <dgm:cxn modelId="{BB6FA8F0-27BE-4194-9942-24FB2F5585DB}" type="presOf" srcId="{1BEFDB51-C1D5-4955-A97C-9064C0356B16}" destId="{8EBFBF90-6959-4B64-A5A0-D7ADAC82D2B9}" srcOrd="0" destOrd="0" presId="urn:microsoft.com/office/officeart/2005/8/layout/vList2"/>
    <dgm:cxn modelId="{B41FAFFD-14B8-4FB5-B792-83211A9C13B8}" srcId="{02F308D1-40C5-4ADD-8172-98B927F49068}" destId="{ADAF1CD1-3EA1-4960-AD9B-FDA628C3C8C3}" srcOrd="2" destOrd="0" parTransId="{074ECC46-6F51-4F49-965E-F7F13256CCA6}" sibTransId="{57438B30-13D8-412B-B327-75152D8BF440}"/>
    <dgm:cxn modelId="{100E3EA4-5DA7-496C-A6DE-8AFA54F1E7A2}" type="presParOf" srcId="{92EAD20D-C74B-4673-8557-DFFDB86DB14D}" destId="{A6B28894-56C8-401F-B825-9E8CDCE7DE63}" srcOrd="0" destOrd="0" presId="urn:microsoft.com/office/officeart/2005/8/layout/vList2"/>
    <dgm:cxn modelId="{9932CEC3-EED1-4C32-85FC-31892FD747FF}" type="presParOf" srcId="{92EAD20D-C74B-4673-8557-DFFDB86DB14D}" destId="{B786EDFB-70A7-4CBE-BD01-BB3671269FCA}" srcOrd="1" destOrd="0" presId="urn:microsoft.com/office/officeart/2005/8/layout/vList2"/>
    <dgm:cxn modelId="{4B1D1BF2-6E3B-4D0E-8FD9-2EF4CD5D840A}" type="presParOf" srcId="{92EAD20D-C74B-4673-8557-DFFDB86DB14D}" destId="{49B5B789-66FA-44C0-AD38-9EB1DDD94010}" srcOrd="2" destOrd="0" presId="urn:microsoft.com/office/officeart/2005/8/layout/vList2"/>
    <dgm:cxn modelId="{BFE059E8-B5A9-43F3-8C9D-3C91DDCF2F9A}" type="presParOf" srcId="{92EAD20D-C74B-4673-8557-DFFDB86DB14D}" destId="{0259EA2A-6B77-464F-9581-33DCE72A8D19}" srcOrd="3" destOrd="0" presId="urn:microsoft.com/office/officeart/2005/8/layout/vList2"/>
    <dgm:cxn modelId="{3477279B-C576-4A9C-87B7-82B30A1B9E55}" type="presParOf" srcId="{92EAD20D-C74B-4673-8557-DFFDB86DB14D}" destId="{8EBFBF90-6959-4B64-A5A0-D7ADAC82D2B9}" srcOrd="4" destOrd="0" presId="urn:microsoft.com/office/officeart/2005/8/layout/vList2"/>
    <dgm:cxn modelId="{3EA72D32-A823-4C90-BA5F-A19F242F6568}" type="presParOf" srcId="{92EAD20D-C74B-4673-8557-DFFDB86DB14D}" destId="{E8CFE491-0A24-4C58-8F75-ACB028C452FE}" srcOrd="5" destOrd="0" presId="urn:microsoft.com/office/officeart/2005/8/layout/vList2"/>
    <dgm:cxn modelId="{2E38121D-505D-470C-A8EE-B1CB9DF32EA4}" type="presParOf" srcId="{92EAD20D-C74B-4673-8557-DFFDB86DB14D}" destId="{6536D0D4-DD1E-4B54-BF72-1FFDC09B60FF}" srcOrd="6" destOrd="0" presId="urn:microsoft.com/office/officeart/2005/8/layout/vList2"/>
    <dgm:cxn modelId="{69AC0473-51AB-4E9F-8A5C-DD536D48B049}" type="presParOf" srcId="{92EAD20D-C74B-4673-8557-DFFDB86DB14D}" destId="{EAC63F3A-537F-4EBA-89B0-71BD52055284}" srcOrd="7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2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F20FD7-AB14-4791-AD2E-2DFEABE835CC}">
      <dsp:nvSpPr>
        <dsp:cNvPr id="0" name=""/>
        <dsp:cNvSpPr/>
      </dsp:nvSpPr>
      <dsp:spPr>
        <a:xfrm>
          <a:off x="25064" y="0"/>
          <a:ext cx="1725539" cy="48960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>
              <a:latin typeface="+mn-lt"/>
            </a:rPr>
            <a:t>Target population</a:t>
          </a:r>
          <a:endParaRPr lang="en-GB" sz="1600" b="1" kern="1200">
            <a:latin typeface="+mn-lt"/>
          </a:endParaRPr>
        </a:p>
      </dsp:txBody>
      <dsp:txXfrm>
        <a:off x="25064" y="0"/>
        <a:ext cx="1725539" cy="489600"/>
      </dsp:txXfrm>
    </dsp:sp>
    <dsp:sp modelId="{B25D9530-F99E-46DF-BCE2-270D2C8C5F5A}">
      <dsp:nvSpPr>
        <dsp:cNvPr id="0" name=""/>
        <dsp:cNvSpPr/>
      </dsp:nvSpPr>
      <dsp:spPr>
        <a:xfrm>
          <a:off x="44563" y="499888"/>
          <a:ext cx="1725539" cy="839970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85344" bIns="96012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>
              <a:latin typeface="+mn-lt"/>
            </a:rPr>
            <a:t>Adults (≥ 18 years) worldwide living with a dermatological condition</a:t>
          </a:r>
          <a:endParaRPr lang="en-GB" sz="1200" kern="1200">
            <a:latin typeface="+mn-lt"/>
          </a:endParaRPr>
        </a:p>
      </dsp:txBody>
      <dsp:txXfrm>
        <a:off x="44563" y="499888"/>
        <a:ext cx="1725539" cy="839970"/>
      </dsp:txXfrm>
    </dsp:sp>
    <dsp:sp modelId="{BEDA4B9D-B0EB-4C86-86E3-646982F2635B}">
      <dsp:nvSpPr>
        <dsp:cNvPr id="0" name=""/>
        <dsp:cNvSpPr/>
      </dsp:nvSpPr>
      <dsp:spPr>
        <a:xfrm>
          <a:off x="1968885" y="10960"/>
          <a:ext cx="1725539" cy="489600"/>
        </a:xfrm>
        <a:prstGeom prst="rect">
          <a:avLst/>
        </a:prstGeom>
        <a:solidFill>
          <a:schemeClr val="accent4">
            <a:hueOff val="5197846"/>
            <a:satOff val="-23984"/>
            <a:lumOff val="883"/>
            <a:alphaOff val="0"/>
          </a:schemeClr>
        </a:solidFill>
        <a:ln w="12700" cap="flat" cmpd="sng" algn="ctr">
          <a:solidFill>
            <a:schemeClr val="accent4">
              <a:hueOff val="5197846"/>
              <a:satOff val="-23984"/>
              <a:lumOff val="88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>
              <a:latin typeface="+mn-lt"/>
            </a:rPr>
            <a:t>Target construct</a:t>
          </a:r>
          <a:endParaRPr lang="en-GB" sz="1600" b="1" kern="1200">
            <a:latin typeface="+mn-lt"/>
          </a:endParaRPr>
        </a:p>
      </dsp:txBody>
      <dsp:txXfrm>
        <a:off x="1968885" y="10960"/>
        <a:ext cx="1725539" cy="489600"/>
      </dsp:txXfrm>
    </dsp:sp>
    <dsp:sp modelId="{457A9B76-3EE6-4088-940C-EC22B1A62469}">
      <dsp:nvSpPr>
        <dsp:cNvPr id="0" name=""/>
        <dsp:cNvSpPr/>
      </dsp:nvSpPr>
      <dsp:spPr>
        <a:xfrm>
          <a:off x="1969765" y="458024"/>
          <a:ext cx="1725539" cy="839970"/>
        </a:xfrm>
        <a:prstGeom prst="rect">
          <a:avLst/>
        </a:prstGeom>
        <a:solidFill>
          <a:schemeClr val="accent4">
            <a:tint val="40000"/>
            <a:alpha val="90000"/>
            <a:hueOff val="5756959"/>
            <a:satOff val="-30630"/>
            <a:lumOff val="-1745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5756959"/>
              <a:satOff val="-30630"/>
              <a:lumOff val="-174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85344" bIns="96012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>
              <a:latin typeface="+mn-lt"/>
            </a:rPr>
            <a:t>Impact of dermatological conditions on the patient’s life</a:t>
          </a:r>
          <a:endParaRPr lang="en-GB" sz="1200" kern="1200">
            <a:latin typeface="+mn-lt"/>
          </a:endParaRPr>
        </a:p>
      </dsp:txBody>
      <dsp:txXfrm>
        <a:off x="1969765" y="458024"/>
        <a:ext cx="1725539" cy="839970"/>
      </dsp:txXfrm>
    </dsp:sp>
    <dsp:sp modelId="{210FB130-3B68-4064-B348-EB8C0257D147}">
      <dsp:nvSpPr>
        <dsp:cNvPr id="0" name=""/>
        <dsp:cNvSpPr/>
      </dsp:nvSpPr>
      <dsp:spPr>
        <a:xfrm>
          <a:off x="3937770" y="11543"/>
          <a:ext cx="1725539" cy="489600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accent4">
              <a:hueOff val="10395692"/>
              <a:satOff val="-47968"/>
              <a:lumOff val="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>
              <a:latin typeface="+mn-lt"/>
            </a:rPr>
            <a:t>Application</a:t>
          </a:r>
          <a:endParaRPr lang="en-GB" sz="1600" b="1" kern="1200">
            <a:latin typeface="+mn-lt"/>
          </a:endParaRPr>
        </a:p>
      </dsp:txBody>
      <dsp:txXfrm>
        <a:off x="3937770" y="11543"/>
        <a:ext cx="1725539" cy="489600"/>
      </dsp:txXfrm>
    </dsp:sp>
    <dsp:sp modelId="{EF51E07B-D41A-4258-9747-C40B8E0BCB32}">
      <dsp:nvSpPr>
        <dsp:cNvPr id="0" name=""/>
        <dsp:cNvSpPr/>
      </dsp:nvSpPr>
      <dsp:spPr>
        <a:xfrm>
          <a:off x="3936000" y="500560"/>
          <a:ext cx="1725539" cy="839970"/>
        </a:xfrm>
        <a:prstGeom prst="rect">
          <a:avLst/>
        </a:prstGeom>
        <a:solidFill>
          <a:schemeClr val="accent4">
            <a:tint val="40000"/>
            <a:alpha val="90000"/>
            <a:hueOff val="11513918"/>
            <a:satOff val="-61261"/>
            <a:lumOff val="-349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11513918"/>
              <a:satOff val="-61261"/>
              <a:lumOff val="-349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85344" bIns="96012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>
              <a:latin typeface="+mn-lt"/>
            </a:rPr>
            <a:t>Research and clinical practice</a:t>
          </a:r>
          <a:endParaRPr lang="en-GB" sz="1200" kern="1200">
            <a:latin typeface="+mn-lt"/>
          </a:endParaRPr>
        </a:p>
      </dsp:txBody>
      <dsp:txXfrm>
        <a:off x="3936000" y="500560"/>
        <a:ext cx="1725539" cy="83997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B28894-56C8-401F-B825-9E8CDCE7DE63}">
      <dsp:nvSpPr>
        <dsp:cNvPr id="0" name=""/>
        <dsp:cNvSpPr/>
      </dsp:nvSpPr>
      <dsp:spPr>
        <a:xfrm>
          <a:off x="0" y="0"/>
          <a:ext cx="5695770" cy="33466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400" kern="1200">
              <a:latin typeface="+mj-lt"/>
            </a:rPr>
            <a:t>Item Gathering: 2019-2020</a:t>
          </a:r>
        </a:p>
      </dsp:txBody>
      <dsp:txXfrm>
        <a:off x="16337" y="16337"/>
        <a:ext cx="5663096" cy="301991"/>
      </dsp:txXfrm>
    </dsp:sp>
    <dsp:sp modelId="{B786EDFB-70A7-4CBE-BD01-BB3671269FCA}">
      <dsp:nvSpPr>
        <dsp:cNvPr id="0" name=""/>
        <dsp:cNvSpPr/>
      </dsp:nvSpPr>
      <dsp:spPr>
        <a:xfrm>
          <a:off x="0" y="337607"/>
          <a:ext cx="5695770" cy="5002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0841" tIns="12700" rIns="71120" bIns="1270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CA" sz="1000" kern="1200">
              <a:latin typeface="+mj-lt"/>
            </a:rPr>
            <a:t>Workshop: </a:t>
          </a:r>
          <a:r>
            <a:rPr lang="en-CA" sz="1000" b="1" kern="1200">
              <a:latin typeface="+mj-lt"/>
            </a:rPr>
            <a:t>37</a:t>
          </a:r>
          <a:r>
            <a:rPr lang="en-CA" sz="1000" kern="1200">
              <a:latin typeface="+mj-lt"/>
            </a:rPr>
            <a:t> patients in </a:t>
          </a:r>
          <a:r>
            <a:rPr lang="en-CA" sz="1000" b="1" kern="1200">
              <a:latin typeface="+mj-lt"/>
            </a:rPr>
            <a:t>16</a:t>
          </a:r>
          <a:r>
            <a:rPr lang="en-CA" sz="1000" kern="1200">
              <a:latin typeface="+mj-lt"/>
            </a:rPr>
            <a:t> countries and </a:t>
          </a:r>
          <a:r>
            <a:rPr lang="en-CA" sz="1000" b="1" kern="1200">
              <a:latin typeface="+mj-lt"/>
            </a:rPr>
            <a:t>14</a:t>
          </a:r>
          <a:r>
            <a:rPr lang="en-CA" sz="1000" kern="1200">
              <a:latin typeface="+mj-lt"/>
            </a:rPr>
            <a:t> diseases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CA" sz="1000" kern="1200">
              <a:latin typeface="+mj-lt"/>
            </a:rPr>
            <a:t>Patient interviews: </a:t>
          </a:r>
          <a:r>
            <a:rPr lang="en-CA" sz="1000" b="1" kern="1200">
              <a:latin typeface="+mj-lt"/>
            </a:rPr>
            <a:t>28</a:t>
          </a:r>
          <a:r>
            <a:rPr lang="en-CA" sz="1000" kern="1200">
              <a:latin typeface="+mj-lt"/>
            </a:rPr>
            <a:t> patients in </a:t>
          </a:r>
          <a:r>
            <a:rPr lang="en-CA" sz="1000" b="1" kern="1200">
              <a:latin typeface="+mj-lt"/>
            </a:rPr>
            <a:t>11</a:t>
          </a:r>
          <a:r>
            <a:rPr lang="en-CA" sz="1000" kern="1200">
              <a:latin typeface="+mj-lt"/>
            </a:rPr>
            <a:t> countries and </a:t>
          </a:r>
          <a:r>
            <a:rPr lang="en-CA" sz="1000" b="1" kern="1200">
              <a:latin typeface="+mj-lt"/>
            </a:rPr>
            <a:t>5</a:t>
          </a:r>
          <a:r>
            <a:rPr lang="en-CA" sz="1000" kern="1200">
              <a:latin typeface="+mj-lt"/>
            </a:rPr>
            <a:t> diseases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CA" sz="1000" kern="1200">
              <a:latin typeface="+mj-lt"/>
            </a:rPr>
            <a:t>Outcome: </a:t>
          </a:r>
          <a:r>
            <a:rPr lang="en-CA" sz="1000" b="1" i="1" kern="1200">
              <a:latin typeface="+mj-lt"/>
            </a:rPr>
            <a:t>263 items</a:t>
          </a:r>
        </a:p>
      </dsp:txBody>
      <dsp:txXfrm>
        <a:off x="0" y="337607"/>
        <a:ext cx="5695770" cy="500222"/>
      </dsp:txXfrm>
    </dsp:sp>
    <dsp:sp modelId="{49B5B789-66FA-44C0-AD38-9EB1DDD94010}">
      <dsp:nvSpPr>
        <dsp:cNvPr id="0" name=""/>
        <dsp:cNvSpPr/>
      </dsp:nvSpPr>
      <dsp:spPr>
        <a:xfrm>
          <a:off x="0" y="837830"/>
          <a:ext cx="5695770" cy="334665"/>
        </a:xfrm>
        <a:prstGeom prst="roundRect">
          <a:avLst/>
        </a:prstGeom>
        <a:solidFill>
          <a:schemeClr val="accent2">
            <a:hueOff val="-485121"/>
            <a:satOff val="-27976"/>
            <a:lumOff val="287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400" kern="1200">
              <a:latin typeface="+mj-lt"/>
            </a:rPr>
            <a:t>Delphi Surveys: 2020-2021</a:t>
          </a:r>
        </a:p>
      </dsp:txBody>
      <dsp:txXfrm>
        <a:off x="16337" y="854167"/>
        <a:ext cx="5663096" cy="301991"/>
      </dsp:txXfrm>
    </dsp:sp>
    <dsp:sp modelId="{0259EA2A-6B77-464F-9581-33DCE72A8D19}">
      <dsp:nvSpPr>
        <dsp:cNvPr id="0" name=""/>
        <dsp:cNvSpPr/>
      </dsp:nvSpPr>
      <dsp:spPr>
        <a:xfrm>
          <a:off x="0" y="1172495"/>
          <a:ext cx="5695770" cy="3368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0841" tIns="12700" rIns="71120" bIns="12700" numCol="1" spcCol="1270" anchor="t" anchorCtr="0">
          <a:noAutofit/>
        </a:bodyPr>
        <a:lstStyle/>
        <a:p>
          <a:pPr marL="57150" lvl="1" indent="-57150" algn="l" defTabSz="4445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CA" sz="1000" b="1" kern="1200" spc="-30">
              <a:latin typeface="+mj-lt"/>
              <a:ea typeface="Calibri" panose="020F0502020204030204" pitchFamily="34" charset="0"/>
              <a:cs typeface="Times New Roman"/>
            </a:rPr>
            <a:t>1154</a:t>
          </a:r>
          <a:r>
            <a:rPr lang="en-CA" sz="1000" kern="1200" spc="-30">
              <a:latin typeface="+mj-lt"/>
              <a:ea typeface="Calibri" panose="020F0502020204030204" pitchFamily="34" charset="0"/>
              <a:cs typeface="Times New Roman"/>
            </a:rPr>
            <a:t> patients in </a:t>
          </a:r>
          <a:r>
            <a:rPr lang="en-CA" sz="1000" b="1" kern="1200" spc="-30">
              <a:latin typeface="+mj-lt"/>
              <a:ea typeface="Calibri" panose="020F0502020204030204" pitchFamily="34" charset="0"/>
              <a:cs typeface="Times New Roman"/>
            </a:rPr>
            <a:t>61</a:t>
          </a:r>
          <a:r>
            <a:rPr lang="en-CA" sz="1000" kern="1200" spc="-30">
              <a:latin typeface="+mj-lt"/>
              <a:ea typeface="Calibri" panose="020F0502020204030204" pitchFamily="34" charset="0"/>
              <a:cs typeface="Times New Roman"/>
            </a:rPr>
            <a:t> countries and </a:t>
          </a:r>
          <a:r>
            <a:rPr lang="en-CA" sz="1000" b="1" kern="1200" spc="-30">
              <a:latin typeface="+mj-lt"/>
              <a:ea typeface="Calibri" panose="020F0502020204030204" pitchFamily="34" charset="0"/>
              <a:cs typeface="Times New Roman"/>
            </a:rPr>
            <a:t>90</a:t>
          </a:r>
          <a:r>
            <a:rPr lang="en-CA" sz="1000" kern="1200" spc="-30">
              <a:latin typeface="+mj-lt"/>
              <a:ea typeface="Calibri" panose="020F0502020204030204" pitchFamily="34" charset="0"/>
              <a:cs typeface="Times New Roman"/>
            </a:rPr>
            <a:t> diseases</a:t>
          </a:r>
          <a:r>
            <a:rPr lang="en-CA" sz="1000" kern="1200" spc="-30">
              <a:latin typeface="+mj-lt"/>
              <a:cs typeface="Times New Roman"/>
            </a:rPr>
            <a:t> </a:t>
          </a:r>
          <a:endParaRPr lang="en-CA" sz="1000" kern="1200">
            <a:latin typeface="+mj-lt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CA" sz="1000" kern="1200">
              <a:latin typeface="+mj-lt"/>
            </a:rPr>
            <a:t>Outcome: </a:t>
          </a:r>
          <a:r>
            <a:rPr lang="en-CA" sz="1000" b="1" i="1" kern="1200">
              <a:latin typeface="+mj-lt"/>
            </a:rPr>
            <a:t>27 items</a:t>
          </a:r>
        </a:p>
      </dsp:txBody>
      <dsp:txXfrm>
        <a:off x="0" y="1172495"/>
        <a:ext cx="5695770" cy="336884"/>
      </dsp:txXfrm>
    </dsp:sp>
    <dsp:sp modelId="{8EBFBF90-6959-4B64-A5A0-D7ADAC82D2B9}">
      <dsp:nvSpPr>
        <dsp:cNvPr id="0" name=""/>
        <dsp:cNvSpPr/>
      </dsp:nvSpPr>
      <dsp:spPr>
        <a:xfrm>
          <a:off x="0" y="1509380"/>
          <a:ext cx="5695770" cy="334665"/>
        </a:xfrm>
        <a:prstGeom prst="roundRect">
          <a:avLst/>
        </a:prstGeom>
        <a:solidFill>
          <a:schemeClr val="accent2">
            <a:hueOff val="-970242"/>
            <a:satOff val="-55952"/>
            <a:lumOff val="575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400" kern="1200">
              <a:latin typeface="+mj-lt"/>
            </a:rPr>
            <a:t>Cognitive Interviews: 2021</a:t>
          </a:r>
        </a:p>
      </dsp:txBody>
      <dsp:txXfrm>
        <a:off x="16337" y="1525717"/>
        <a:ext cx="5663096" cy="301991"/>
      </dsp:txXfrm>
    </dsp:sp>
    <dsp:sp modelId="{E8CFE491-0A24-4C58-8F75-ACB028C452FE}">
      <dsp:nvSpPr>
        <dsp:cNvPr id="0" name=""/>
        <dsp:cNvSpPr/>
      </dsp:nvSpPr>
      <dsp:spPr>
        <a:xfrm>
          <a:off x="0" y="1844045"/>
          <a:ext cx="5695770" cy="3368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0841" tIns="12700" rIns="71120" bIns="1270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000" b="1" kern="1200">
              <a:latin typeface="+mj-lt"/>
            </a:rPr>
            <a:t>12</a:t>
          </a:r>
          <a:r>
            <a:rPr lang="en-US" sz="1000" kern="1200">
              <a:latin typeface="+mj-lt"/>
            </a:rPr>
            <a:t> patients in </a:t>
          </a:r>
          <a:r>
            <a:rPr lang="en-US" sz="1000" b="1" kern="1200">
              <a:latin typeface="+mj-lt"/>
            </a:rPr>
            <a:t>4</a:t>
          </a:r>
          <a:r>
            <a:rPr lang="en-US" sz="1000" kern="1200">
              <a:latin typeface="+mj-lt"/>
            </a:rPr>
            <a:t> countries and </a:t>
          </a:r>
          <a:r>
            <a:rPr lang="en-US" sz="1000" b="1" kern="1200">
              <a:latin typeface="+mj-lt"/>
            </a:rPr>
            <a:t>6</a:t>
          </a:r>
          <a:r>
            <a:rPr lang="en-US" sz="1000" kern="1200">
              <a:latin typeface="+mj-lt"/>
            </a:rPr>
            <a:t> diseases</a:t>
          </a:r>
          <a:endParaRPr lang="en-CA" sz="1000" kern="1200">
            <a:latin typeface="+mj-lt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CA" sz="1000" kern="1200">
              <a:latin typeface="+mj-lt"/>
            </a:rPr>
            <a:t>Outcome: </a:t>
          </a:r>
          <a:r>
            <a:rPr lang="en-CA" sz="1000" b="1" i="1" kern="1200">
              <a:latin typeface="+mj-lt"/>
            </a:rPr>
            <a:t>26 items</a:t>
          </a:r>
        </a:p>
      </dsp:txBody>
      <dsp:txXfrm>
        <a:off x="0" y="1844045"/>
        <a:ext cx="5695770" cy="336884"/>
      </dsp:txXfrm>
    </dsp:sp>
    <dsp:sp modelId="{6536D0D4-DD1E-4B54-BF72-1FFDC09B60FF}">
      <dsp:nvSpPr>
        <dsp:cNvPr id="0" name=""/>
        <dsp:cNvSpPr/>
      </dsp:nvSpPr>
      <dsp:spPr>
        <a:xfrm>
          <a:off x="0" y="2180930"/>
          <a:ext cx="5695770" cy="334665"/>
        </a:xfrm>
        <a:prstGeom prst="round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400" kern="1200">
              <a:latin typeface="+mj-lt"/>
            </a:rPr>
            <a:t>Psychometrics Surveys: 2021-2022</a:t>
          </a:r>
        </a:p>
      </dsp:txBody>
      <dsp:txXfrm>
        <a:off x="16337" y="2197267"/>
        <a:ext cx="5663096" cy="301991"/>
      </dsp:txXfrm>
    </dsp:sp>
    <dsp:sp modelId="{EAC63F3A-537F-4EBA-89B0-71BD52055284}">
      <dsp:nvSpPr>
        <dsp:cNvPr id="0" name=""/>
        <dsp:cNvSpPr/>
      </dsp:nvSpPr>
      <dsp:spPr>
        <a:xfrm>
          <a:off x="0" y="2515595"/>
          <a:ext cx="5695770" cy="5002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0841" tIns="12700" rIns="71120" bIns="1270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CA" sz="1000" kern="1200">
              <a:latin typeface="+mj-lt"/>
            </a:rPr>
            <a:t>Survey #1: </a:t>
          </a:r>
          <a:r>
            <a:rPr lang="en-CA" sz="1000" b="1" kern="1200">
              <a:latin typeface="+mj-lt"/>
            </a:rPr>
            <a:t>486</a:t>
          </a:r>
          <a:r>
            <a:rPr lang="en-CA" sz="1000" kern="1200">
              <a:latin typeface="+mj-lt"/>
            </a:rPr>
            <a:t> patients (Completed Dec. 2021)</a:t>
          </a:r>
        </a:p>
        <a:p>
          <a:pPr marL="57150" lvl="1" indent="-57150" algn="l" defTabSz="4445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CA" sz="1000" kern="1200">
              <a:latin typeface="+mj-lt"/>
            </a:rPr>
            <a:t>Survey #2: </a:t>
          </a:r>
          <a:r>
            <a:rPr lang="en-CA" sz="1000" b="0" kern="1200">
              <a:latin typeface="+mj-lt"/>
            </a:rPr>
            <a:t>Test - </a:t>
          </a:r>
          <a:r>
            <a:rPr lang="en-CA" sz="1000" b="1" kern="1200">
              <a:latin typeface="+mj-lt"/>
            </a:rPr>
            <a:t>504</a:t>
          </a:r>
          <a:r>
            <a:rPr lang="en-CA" sz="1000" b="0" kern="1200">
              <a:latin typeface="+mj-lt"/>
            </a:rPr>
            <a:t> </a:t>
          </a:r>
          <a:r>
            <a:rPr lang="en-CA" sz="1000" kern="1200">
              <a:latin typeface="+mj-lt"/>
            </a:rPr>
            <a:t>patients completed </a:t>
          </a:r>
          <a:r>
            <a:rPr lang="en-CA" sz="1000" kern="120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+mj-lt"/>
              <a:ea typeface="+mn-ea"/>
              <a:cs typeface="+mn-cs"/>
            </a:rPr>
            <a:t>July</a:t>
          </a:r>
          <a:r>
            <a:rPr lang="en-CA" sz="1000" kern="1200">
              <a:latin typeface="+mj-lt"/>
            </a:rPr>
            <a:t> 2022; </a:t>
          </a:r>
          <a:r>
            <a:rPr lang="en-CA" sz="1000" b="0" kern="1200">
              <a:latin typeface="+mj-lt"/>
            </a:rPr>
            <a:t>r</a:t>
          </a:r>
          <a:r>
            <a:rPr lang="en-CA" sz="1000" b="0">
              <a:latin typeface="+mj-lt"/>
            </a:rPr>
            <a:t>e-test –</a:t>
          </a:r>
          <a:r>
            <a:rPr lang="en-CA" sz="1000" b="1">
              <a:latin typeface="+mj-lt"/>
            </a:rPr>
            <a:t> 272+ </a:t>
          </a:r>
          <a:r>
            <a:rPr lang="en-CA" sz="1000" b="0">
              <a:latin typeface="+mj-lt"/>
            </a:rPr>
            <a:t>patients</a:t>
          </a:r>
          <a:r>
            <a:rPr lang="en-CA" sz="1000" b="1">
              <a:latin typeface="+mj-lt"/>
            </a:rPr>
            <a:t> </a:t>
          </a:r>
          <a:r>
            <a:rPr lang="en-CA" sz="1000">
              <a:latin typeface="+mj-lt"/>
            </a:rPr>
            <a:t>(Completed Sept. 2022)</a:t>
          </a:r>
          <a:endParaRPr lang="en-CA" sz="1000" b="0" kern="1200">
            <a:latin typeface="+mj-lt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CA" sz="1000" kern="1200">
              <a:latin typeface="+mj-lt"/>
            </a:rPr>
            <a:t>Outcome: </a:t>
          </a:r>
          <a:r>
            <a:rPr lang="en-CA" sz="1000" b="1" i="1" kern="1200">
              <a:latin typeface="+mj-lt"/>
            </a:rPr>
            <a:t>16 items</a:t>
          </a:r>
          <a:endParaRPr lang="en-CA" sz="1000" b="0" kern="1200">
            <a:latin typeface="+mj-lt"/>
          </a:endParaRPr>
        </a:p>
      </dsp:txBody>
      <dsp:txXfrm>
        <a:off x="0" y="2515595"/>
        <a:ext cx="5695770" cy="50022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3193279"/>
            <a:ext cx="11658600" cy="6793054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0" y="10248299"/>
            <a:ext cx="10287000" cy="4710873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de-DE"/>
              <a:t>Formatvorlage des Untertitelmasters durch Klicken bearbeiten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3B6F4-0F01-4539-98D7-DD21B949434C}" type="datetimeFigureOut">
              <a:rPr lang="de-DE" smtClean="0"/>
              <a:t>18.09.2024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B88F2-FEE2-4F51-86BC-420B8956865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58555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3B6F4-0F01-4539-98D7-DD21B949434C}" type="datetimeFigureOut">
              <a:rPr lang="de-DE" smtClean="0"/>
              <a:t>18.09.2024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B88F2-FEE2-4F51-86BC-420B8956865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30084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15513" y="1038831"/>
            <a:ext cx="2957513" cy="16535487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6" y="1038831"/>
            <a:ext cx="8701088" cy="16535487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3B6F4-0F01-4539-98D7-DD21B949434C}" type="datetimeFigureOut">
              <a:rPr lang="de-DE" smtClean="0"/>
              <a:t>18.09.2024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B88F2-FEE2-4F51-86BC-420B8956865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7994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3B6F4-0F01-4539-98D7-DD21B949434C}" type="datetimeFigureOut">
              <a:rPr lang="de-DE" smtClean="0"/>
              <a:t>18.09.2024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B88F2-FEE2-4F51-86BC-420B8956865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711049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832" y="4864447"/>
            <a:ext cx="11830050" cy="8116433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832" y="13057665"/>
            <a:ext cx="11830050" cy="4268240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/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3B6F4-0F01-4539-98D7-DD21B949434C}" type="datetimeFigureOut">
              <a:rPr lang="de-DE" smtClean="0"/>
              <a:t>18.09.2024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B88F2-FEE2-4F51-86BC-420B8956865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3069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5194157"/>
            <a:ext cx="5829300" cy="12380161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725" y="5194157"/>
            <a:ext cx="5829300" cy="12380161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3B6F4-0F01-4539-98D7-DD21B949434C}" type="datetimeFigureOut">
              <a:rPr lang="de-DE" smtClean="0"/>
              <a:t>18.09.2024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B88F2-FEE2-4F51-86BC-420B8956865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6306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038836"/>
            <a:ext cx="11830050" cy="3771411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4763" y="4783142"/>
            <a:ext cx="5802510" cy="2344144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4763" y="7127286"/>
            <a:ext cx="5802510" cy="10483165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43726" y="4783142"/>
            <a:ext cx="5831087" cy="2344144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43726" y="7127286"/>
            <a:ext cx="5831087" cy="10483165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3B6F4-0F01-4539-98D7-DD21B949434C}" type="datetimeFigureOut">
              <a:rPr lang="de-DE" smtClean="0"/>
              <a:t>18.09.2024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B88F2-FEE2-4F51-86BC-420B8956865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13770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3B6F4-0F01-4539-98D7-DD21B949434C}" type="datetimeFigureOut">
              <a:rPr lang="de-DE" smtClean="0"/>
              <a:t>18.09.2024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B88F2-FEE2-4F51-86BC-420B8956865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66853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3B6F4-0F01-4539-98D7-DD21B949434C}" type="datetimeFigureOut">
              <a:rPr lang="de-DE" smtClean="0"/>
              <a:t>18.09.2024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B88F2-FEE2-4F51-86BC-420B8956865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66908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300798"/>
            <a:ext cx="4423767" cy="455279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1087" y="2809366"/>
            <a:ext cx="6943725" cy="13866140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5853589"/>
            <a:ext cx="4423767" cy="10844498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3B6F4-0F01-4539-98D7-DD21B949434C}" type="datetimeFigureOut">
              <a:rPr lang="de-DE" smtClean="0"/>
              <a:t>18.09.2024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B88F2-FEE2-4F51-86BC-420B8956865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49792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300798"/>
            <a:ext cx="4423767" cy="455279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31087" y="2809366"/>
            <a:ext cx="6943725" cy="13866140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5853589"/>
            <a:ext cx="4423767" cy="10844498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3B6F4-0F01-4539-98D7-DD21B949434C}" type="datetimeFigureOut">
              <a:rPr lang="de-DE" smtClean="0"/>
              <a:t>18.09.2024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B88F2-FEE2-4F51-86BC-420B8956865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79789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1038836"/>
            <a:ext cx="11830050" cy="37714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5194157"/>
            <a:ext cx="11830050" cy="123801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18084703"/>
            <a:ext cx="3086100" cy="10388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33B6F4-0F01-4539-98D7-DD21B949434C}" type="datetimeFigureOut">
              <a:rPr lang="de-DE" smtClean="0"/>
              <a:t>18.09.2024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18084703"/>
            <a:ext cx="4629150" cy="10388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18084703"/>
            <a:ext cx="3086100" cy="10388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BB88F2-FEE2-4F51-86BC-420B8956865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5273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.xml"/><Relationship Id="rId13" Type="http://schemas.openxmlformats.org/officeDocument/2006/relationships/image" Target="../media/image7.tiff"/><Relationship Id="rId18" Type="http://schemas.openxmlformats.org/officeDocument/2006/relationships/image" Target="../media/image12.png"/><Relationship Id="rId26" Type="http://schemas.microsoft.com/office/2007/relationships/diagramDrawing" Target="../diagrams/drawing2.xml"/><Relationship Id="rId3" Type="http://schemas.openxmlformats.org/officeDocument/2006/relationships/image" Target="../media/image2.png"/><Relationship Id="rId21" Type="http://schemas.openxmlformats.org/officeDocument/2006/relationships/image" Target="../media/image15.png"/><Relationship Id="rId7" Type="http://schemas.openxmlformats.org/officeDocument/2006/relationships/diagramData" Target="../diagrams/data1.xml"/><Relationship Id="rId12" Type="http://schemas.openxmlformats.org/officeDocument/2006/relationships/image" Target="../media/image6.png"/><Relationship Id="rId17" Type="http://schemas.openxmlformats.org/officeDocument/2006/relationships/image" Target="../media/image11.png"/><Relationship Id="rId25" Type="http://schemas.openxmlformats.org/officeDocument/2006/relationships/diagramColors" Target="../diagrams/colors2.xml"/><Relationship Id="rId2" Type="http://schemas.openxmlformats.org/officeDocument/2006/relationships/image" Target="../media/image1.png"/><Relationship Id="rId16" Type="http://schemas.openxmlformats.org/officeDocument/2006/relationships/image" Target="../media/image10.png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tiff"/><Relationship Id="rId11" Type="http://schemas.microsoft.com/office/2007/relationships/diagramDrawing" Target="../diagrams/drawing1.xml"/><Relationship Id="rId24" Type="http://schemas.openxmlformats.org/officeDocument/2006/relationships/diagramQuickStyle" Target="../diagrams/quickStyle2.xml"/><Relationship Id="rId5" Type="http://schemas.openxmlformats.org/officeDocument/2006/relationships/image" Target="../media/image4.png"/><Relationship Id="rId15" Type="http://schemas.openxmlformats.org/officeDocument/2006/relationships/image" Target="../media/image9.png"/><Relationship Id="rId23" Type="http://schemas.openxmlformats.org/officeDocument/2006/relationships/diagramLayout" Target="../diagrams/layout2.xml"/><Relationship Id="rId28" Type="http://schemas.openxmlformats.org/officeDocument/2006/relationships/image" Target="../media/image17.png"/><Relationship Id="rId10" Type="http://schemas.openxmlformats.org/officeDocument/2006/relationships/diagramColors" Target="../diagrams/colors1.xml"/><Relationship Id="rId19" Type="http://schemas.openxmlformats.org/officeDocument/2006/relationships/image" Target="../media/image13.png"/><Relationship Id="rId4" Type="http://schemas.openxmlformats.org/officeDocument/2006/relationships/image" Target="../media/image3.jpeg"/><Relationship Id="rId9" Type="http://schemas.openxmlformats.org/officeDocument/2006/relationships/diagramQuickStyle" Target="../diagrams/quickStyle1.xml"/><Relationship Id="rId14" Type="http://schemas.openxmlformats.org/officeDocument/2006/relationships/image" Target="../media/image8.png"/><Relationship Id="rId22" Type="http://schemas.openxmlformats.org/officeDocument/2006/relationships/diagramData" Target="../diagrams/data2.xml"/><Relationship Id="rId27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542"/>
          <p:cNvSpPr txBox="1">
            <a:spLocks noChangeArrowheads="1"/>
          </p:cNvSpPr>
          <p:nvPr/>
        </p:nvSpPr>
        <p:spPr bwMode="auto">
          <a:xfrm>
            <a:off x="352722" y="18855797"/>
            <a:ext cx="3652094" cy="582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9072" tIns="44536" rIns="89072" bIns="44536">
            <a:spAutoFit/>
          </a:bodyPr>
          <a:lstStyle>
            <a:lvl1pPr defTabSz="771525">
              <a:defRPr sz="25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71525">
              <a:defRPr sz="25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71525">
              <a:defRPr sz="25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71525">
              <a:defRPr sz="25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71525">
              <a:defRPr sz="25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71525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71525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71525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71525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>
                <a:latin typeface="+mn-lt"/>
              </a:rPr>
              <a:t>Allison FitzGerald</a:t>
            </a:r>
            <a:endParaRPr lang="de-DE" altLang="en-US" sz="1600">
              <a:latin typeface="+mn-lt"/>
            </a:endParaRPr>
          </a:p>
          <a:p>
            <a:r>
              <a:rPr lang="de-DE" altLang="en-US" sz="1600">
                <a:latin typeface="+mn-lt"/>
              </a:rPr>
              <a:t>GlobalSkin</a:t>
            </a:r>
            <a:endParaRPr lang="de-DE" altLang="en-US" sz="1600" b="1">
              <a:latin typeface="+mn-lt"/>
            </a:endParaRPr>
          </a:p>
        </p:txBody>
      </p:sp>
      <p:sp>
        <p:nvSpPr>
          <p:cNvPr id="7" name="Text Box 3023"/>
          <p:cNvSpPr txBox="1">
            <a:spLocks noChangeArrowheads="1"/>
          </p:cNvSpPr>
          <p:nvPr/>
        </p:nvSpPr>
        <p:spPr bwMode="auto">
          <a:xfrm>
            <a:off x="386734" y="2442863"/>
            <a:ext cx="12946494" cy="336163"/>
          </a:xfrm>
          <a:prstGeom prst="rect">
            <a:avLst/>
          </a:prstGeom>
          <a:solidFill>
            <a:srgbClr val="02529B"/>
          </a:solidFill>
          <a:ln>
            <a:noFill/>
          </a:ln>
          <a:effectLst/>
        </p:spPr>
        <p:txBody>
          <a:bodyPr wrap="square" lIns="89072" tIns="44536" rIns="89072" bIns="44536" anchor="t">
            <a:spAutoFit/>
          </a:bodyPr>
          <a:lstStyle>
            <a:lvl1pPr defTabSz="771525">
              <a:defRPr sz="25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71525">
              <a:defRPr sz="25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71525">
              <a:defRPr sz="25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71525">
              <a:defRPr sz="25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71525">
              <a:defRPr sz="25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71525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71525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71525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71525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en-US" sz="1600" b="1" cap="all">
                <a:solidFill>
                  <a:schemeClr val="bg1"/>
                </a:solidFill>
                <a:latin typeface="+mn-lt"/>
                <a:ea typeface="Calibri"/>
                <a:cs typeface="Calibri"/>
              </a:rPr>
              <a:t>BACKGROUND</a:t>
            </a:r>
          </a:p>
        </p:txBody>
      </p:sp>
      <p:sp>
        <p:nvSpPr>
          <p:cNvPr id="9" name="Line 4233"/>
          <p:cNvSpPr>
            <a:spLocks noChangeShapeType="1"/>
          </p:cNvSpPr>
          <p:nvPr/>
        </p:nvSpPr>
        <p:spPr bwMode="auto">
          <a:xfrm>
            <a:off x="395105" y="18743683"/>
            <a:ext cx="12902920" cy="1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1" name="Titel 1"/>
          <p:cNvSpPr txBox="1">
            <a:spLocks/>
          </p:cNvSpPr>
          <p:nvPr/>
        </p:nvSpPr>
        <p:spPr>
          <a:xfrm>
            <a:off x="417578" y="1293651"/>
            <a:ext cx="11750057" cy="61630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4175399" rtl="0" eaLnBrk="1" latinLnBrk="0" hangingPunct="1">
              <a:spcBef>
                <a:spcPct val="0"/>
              </a:spcBef>
              <a:buNone/>
              <a:defRPr sz="4799" kern="1200" baseline="0">
                <a:solidFill>
                  <a:srgbClr val="004894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000" b="1">
                <a:latin typeface="+mn-lt"/>
              </a:rPr>
              <a:t>Patient-Reported Impact of Dermatological Diseases (PRIDD) measure</a:t>
            </a:r>
          </a:p>
        </p:txBody>
      </p:sp>
      <p:sp>
        <p:nvSpPr>
          <p:cNvPr id="12" name="Textplatzhalter 4"/>
          <p:cNvSpPr txBox="1">
            <a:spLocks/>
          </p:cNvSpPr>
          <p:nvPr/>
        </p:nvSpPr>
        <p:spPr>
          <a:xfrm>
            <a:off x="430308" y="1520316"/>
            <a:ext cx="12976439" cy="76933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marL="0" indent="0" algn="l" defTabSz="4175399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de-DE" sz="2400" kern="1200" dirty="0">
                <a:solidFill>
                  <a:srgbClr val="333333"/>
                </a:solidFill>
                <a:latin typeface="+mj-lt"/>
                <a:ea typeface="+mj-ea"/>
                <a:cs typeface="+mj-cs"/>
              </a:defRPr>
            </a:lvl1pPr>
            <a:lvl2pPr marL="3392511" indent="-1304812" algn="l" defTabSz="4175399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4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219248" indent="-1043849" algn="l" defTabSz="4175399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4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306947" indent="-1043849" algn="l" defTabSz="4175399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4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394647" indent="-1043849" algn="l" defTabSz="4175399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4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82346" indent="-1043849" algn="l" defTabSz="4175399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91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570045" indent="-1043849" algn="l" defTabSz="4175399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91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657745" indent="-1043849" algn="l" defTabSz="4175399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91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745444" indent="-1043849" algn="l" defTabSz="4175399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91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>
                <a:latin typeface="+mn-lt"/>
              </a:rPr>
              <a:t>Allison Fitzgerald</a:t>
            </a:r>
            <a:r>
              <a:rPr lang="en-GB" sz="1200" baseline="30000">
                <a:latin typeface="+mn-lt"/>
              </a:rPr>
              <a:t>1</a:t>
            </a:r>
            <a:r>
              <a:rPr lang="en-GB" sz="1200">
                <a:latin typeface="+mn-lt"/>
              </a:rPr>
              <a:t>, Nirohshah Trialonis-Suthakharan</a:t>
            </a:r>
            <a:r>
              <a:rPr lang="en-GB" sz="1200" baseline="30000">
                <a:latin typeface="+mn-lt"/>
              </a:rPr>
              <a:t>2</a:t>
            </a:r>
            <a:r>
              <a:rPr lang="en-GB" sz="1200">
                <a:latin typeface="+mn-lt"/>
              </a:rPr>
              <a:t>, Rachael Pattinson</a:t>
            </a:r>
            <a:r>
              <a:rPr lang="en-GB" sz="1200" baseline="30000">
                <a:latin typeface="+mn-lt"/>
              </a:rPr>
              <a:t>3</a:t>
            </a:r>
            <a:r>
              <a:rPr lang="en-GB" sz="1200">
                <a:latin typeface="+mn-lt"/>
              </a:rPr>
              <a:t>, Jennifer Austin</a:t>
            </a:r>
            <a:r>
              <a:rPr lang="en-GB" sz="1200" baseline="30000">
                <a:latin typeface="+mn-lt"/>
              </a:rPr>
              <a:t>1</a:t>
            </a:r>
            <a:r>
              <a:rPr lang="en-GB" sz="1200">
                <a:latin typeface="+mn-lt"/>
              </a:rPr>
              <a:t>, Christine Bundy</a:t>
            </a:r>
            <a:r>
              <a:rPr lang="en-GB" sz="1200" baseline="30000">
                <a:latin typeface="+mn-lt"/>
              </a:rPr>
              <a:t>4</a:t>
            </a:r>
            <a:r>
              <a:rPr lang="en-GB" sz="1200">
                <a:latin typeface="+mn-lt"/>
              </a:rPr>
              <a:t>, Matthias Augustin</a:t>
            </a:r>
            <a:r>
              <a:rPr lang="en-GB" sz="1200" baseline="30000">
                <a:latin typeface="+mn-lt"/>
              </a:rPr>
              <a:t>2</a:t>
            </a:r>
            <a:endParaRPr lang="en-GB" sz="1200">
              <a:latin typeface="+mn-lt"/>
            </a:endParaRPr>
          </a:p>
          <a:p>
            <a:r>
              <a:rPr lang="en-GB" sz="1200" baseline="30000">
                <a:latin typeface="+mn-lt"/>
              </a:rPr>
              <a:t>1</a:t>
            </a:r>
            <a:r>
              <a:rPr lang="en-GB" sz="1200">
                <a:latin typeface="+mn-lt"/>
              </a:rPr>
              <a:t>International Alliance of Dermatology Patient Organizations, Ottawa, Canada, </a:t>
            </a:r>
            <a:r>
              <a:rPr lang="en-GB" sz="1200" baseline="30000">
                <a:latin typeface="+mn-lt"/>
              </a:rPr>
              <a:t>2</a:t>
            </a:r>
            <a:r>
              <a:rPr lang="en-GB" sz="1200">
                <a:latin typeface="+mn-lt"/>
              </a:rPr>
              <a:t>University Medical Center Hamburg-Eppendorf, Germany.</a:t>
            </a:r>
            <a:r>
              <a:rPr lang="en-GB" sz="1200" baseline="30000">
                <a:latin typeface="+mn-lt"/>
              </a:rPr>
              <a:t> 3</a:t>
            </a:r>
            <a:r>
              <a:rPr lang="en-GB" sz="1200">
                <a:latin typeface="+mn-lt"/>
              </a:rPr>
              <a:t>School of Dentistry, Cardiff University, UK. </a:t>
            </a:r>
            <a:r>
              <a:rPr lang="en-GB" sz="1200" baseline="30000">
                <a:latin typeface="+mn-lt"/>
              </a:rPr>
              <a:t>4</a:t>
            </a:r>
            <a:r>
              <a:rPr lang="en-GB" sz="1200">
                <a:latin typeface="+mn-lt"/>
              </a:rPr>
              <a:t>School of Healthcare Sciences, Cardiff University, UK .</a:t>
            </a:r>
            <a:r>
              <a:rPr lang="en-GB" sz="1200" baseline="30000">
                <a:latin typeface="+mn-lt"/>
              </a:rPr>
              <a:t> </a:t>
            </a:r>
            <a:endParaRPr lang="en-GB" sz="1200">
              <a:latin typeface="+mn-lt"/>
            </a:endParaRPr>
          </a:p>
        </p:txBody>
      </p:sp>
      <p:pic>
        <p:nvPicPr>
          <p:cNvPr id="13" name="Picture 10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1220368" y="2977550"/>
            <a:ext cx="1447040" cy="646865"/>
          </a:xfrm>
          <a:prstGeom prst="rect">
            <a:avLst/>
          </a:prstGeom>
        </p:spPr>
      </p:pic>
      <p:pic>
        <p:nvPicPr>
          <p:cNvPr id="66" name="Picture 18" descr="A picture containing light, food, drawing&#10;&#10;Description automatically generated">
            <a:extLst>
              <a:ext uri="{FF2B5EF4-FFF2-40B4-BE49-F238E27FC236}">
                <a16:creationId xmlns:a16="http://schemas.microsoft.com/office/drawing/2014/main" id="{8CD79714-BBC2-0546-A262-871CE675BF7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371" y="123871"/>
            <a:ext cx="2662507" cy="1070338"/>
          </a:xfrm>
          <a:prstGeom prst="rect">
            <a:avLst/>
          </a:prstGeom>
          <a:noFill/>
        </p:spPr>
      </p:pic>
      <p:pic>
        <p:nvPicPr>
          <p:cNvPr id="67" name="Picture 14" descr="A close up of a sign&#10;&#10;Description automatically generated">
            <a:extLst>
              <a:ext uri="{FF2B5EF4-FFF2-40B4-BE49-F238E27FC236}">
                <a16:creationId xmlns:a16="http://schemas.microsoft.com/office/drawing/2014/main" id="{4C853AA6-1270-5A45-B795-13C6A6FC58C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5452" y="199111"/>
            <a:ext cx="902272" cy="865118"/>
          </a:xfrm>
          <a:prstGeom prst="rect">
            <a:avLst/>
          </a:prstGeom>
        </p:spPr>
      </p:pic>
      <p:pic>
        <p:nvPicPr>
          <p:cNvPr id="68" name="Picture 15">
            <a:extLst>
              <a:ext uri="{FF2B5EF4-FFF2-40B4-BE49-F238E27FC236}">
                <a16:creationId xmlns:a16="http://schemas.microsoft.com/office/drawing/2014/main" id="{946D2F68-0CCB-A749-AA95-8E4FECC7DBD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4963" y="269160"/>
            <a:ext cx="3307404" cy="783208"/>
          </a:xfrm>
          <a:prstGeom prst="rect">
            <a:avLst/>
          </a:prstGeom>
        </p:spPr>
      </p:pic>
      <p:sp>
        <p:nvSpPr>
          <p:cNvPr id="52" name="Text Box 3023"/>
          <p:cNvSpPr txBox="1">
            <a:spLocks noChangeArrowheads="1"/>
          </p:cNvSpPr>
          <p:nvPr/>
        </p:nvSpPr>
        <p:spPr bwMode="auto">
          <a:xfrm>
            <a:off x="352361" y="5478967"/>
            <a:ext cx="6256097" cy="333336"/>
          </a:xfrm>
          <a:prstGeom prst="rect">
            <a:avLst/>
          </a:prstGeom>
          <a:solidFill>
            <a:srgbClr val="02529B"/>
          </a:solidFill>
          <a:ln>
            <a:noFill/>
          </a:ln>
          <a:effectLst/>
        </p:spPr>
        <p:txBody>
          <a:bodyPr wrap="square" lIns="89072" tIns="44536" rIns="89072" bIns="44536" anchor="t">
            <a:spAutoFit/>
          </a:bodyPr>
          <a:lstStyle>
            <a:lvl1pPr defTabSz="771525">
              <a:defRPr sz="25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71525">
              <a:defRPr sz="25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71525">
              <a:defRPr sz="25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71525">
              <a:defRPr sz="25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71525">
              <a:defRPr sz="25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71525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71525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71525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71525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en-US" sz="1600" b="1" cap="all" err="1">
                <a:solidFill>
                  <a:schemeClr val="bg1"/>
                </a:solidFill>
                <a:latin typeface="+mn-lt"/>
              </a:rPr>
              <a:t>Systematic</a:t>
            </a:r>
            <a:r>
              <a:rPr lang="de-DE" altLang="en-US" sz="1600" b="1" cap="all">
                <a:solidFill>
                  <a:schemeClr val="bg1"/>
                </a:solidFill>
                <a:latin typeface="+mn-lt"/>
              </a:rPr>
              <a:t> Review</a:t>
            </a:r>
          </a:p>
        </p:txBody>
      </p:sp>
      <p:sp>
        <p:nvSpPr>
          <p:cNvPr id="56" name="Text Box 3023"/>
          <p:cNvSpPr txBox="1">
            <a:spLocks noChangeArrowheads="1"/>
          </p:cNvSpPr>
          <p:nvPr/>
        </p:nvSpPr>
        <p:spPr bwMode="auto">
          <a:xfrm>
            <a:off x="333278" y="8099136"/>
            <a:ext cx="6256097" cy="333336"/>
          </a:xfrm>
          <a:prstGeom prst="rect">
            <a:avLst/>
          </a:prstGeom>
          <a:solidFill>
            <a:srgbClr val="02529B"/>
          </a:solidFill>
          <a:ln>
            <a:noFill/>
          </a:ln>
          <a:effectLst/>
        </p:spPr>
        <p:txBody>
          <a:bodyPr wrap="square" lIns="89072" tIns="44536" rIns="89072" bIns="44536">
            <a:spAutoFit/>
          </a:bodyPr>
          <a:lstStyle>
            <a:lvl1pPr defTabSz="771525">
              <a:defRPr sz="25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71525">
              <a:defRPr sz="25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71525">
              <a:defRPr sz="25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71525">
              <a:defRPr sz="25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71525">
              <a:defRPr sz="25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71525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71525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71525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71525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en-US" sz="1600" b="1" cap="all">
                <a:solidFill>
                  <a:schemeClr val="bg1"/>
                </a:solidFill>
                <a:latin typeface="+mn-lt"/>
              </a:rPr>
              <a:t>PRIDD Results I – Qualitative Patient Interview studies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6966922" y="4619667"/>
            <a:ext cx="6353973" cy="33855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en-GB" sz="1600"/>
          </a:p>
        </p:txBody>
      </p:sp>
      <p:sp>
        <p:nvSpPr>
          <p:cNvPr id="70" name="Text Box 3023"/>
          <p:cNvSpPr txBox="1">
            <a:spLocks noChangeArrowheads="1"/>
          </p:cNvSpPr>
          <p:nvPr/>
        </p:nvSpPr>
        <p:spPr bwMode="auto">
          <a:xfrm>
            <a:off x="347737" y="12486275"/>
            <a:ext cx="6438576" cy="336163"/>
          </a:xfrm>
          <a:prstGeom prst="rect">
            <a:avLst/>
          </a:prstGeom>
          <a:solidFill>
            <a:srgbClr val="02529B"/>
          </a:solidFill>
          <a:ln>
            <a:noFill/>
          </a:ln>
          <a:effectLst/>
        </p:spPr>
        <p:txBody>
          <a:bodyPr wrap="square" lIns="89072" tIns="44536" rIns="89072" bIns="44536" anchor="t">
            <a:spAutoFit/>
          </a:bodyPr>
          <a:lstStyle>
            <a:lvl1pPr defTabSz="771525">
              <a:defRPr sz="25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71525">
              <a:defRPr sz="25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71525">
              <a:defRPr sz="25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71525">
              <a:defRPr sz="25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71525">
              <a:defRPr sz="25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71525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71525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71525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71525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en-US" sz="1600" b="1" cap="all">
                <a:solidFill>
                  <a:schemeClr val="bg1"/>
                </a:solidFill>
                <a:latin typeface="+mn-lt"/>
              </a:rPr>
              <a:t>PRIDD RESULTS ii - Global Delphi Survey and cognitive interviews</a:t>
            </a:r>
            <a:endParaRPr lang="de-DE" altLang="en-US" sz="1600" b="1" cap="all">
              <a:solidFill>
                <a:schemeClr val="bg1"/>
              </a:solidFill>
              <a:latin typeface="+mn-lt"/>
              <a:ea typeface="Calibri"/>
              <a:cs typeface="Calibri"/>
            </a:endParaRPr>
          </a:p>
        </p:txBody>
      </p:sp>
      <p:sp>
        <p:nvSpPr>
          <p:cNvPr id="81" name="Text Box 3023"/>
          <p:cNvSpPr txBox="1">
            <a:spLocks noChangeArrowheads="1"/>
          </p:cNvSpPr>
          <p:nvPr/>
        </p:nvSpPr>
        <p:spPr bwMode="auto">
          <a:xfrm>
            <a:off x="7139034" y="12554341"/>
            <a:ext cx="6229229" cy="336163"/>
          </a:xfrm>
          <a:prstGeom prst="rect">
            <a:avLst/>
          </a:prstGeom>
          <a:solidFill>
            <a:srgbClr val="02529B"/>
          </a:solidFill>
          <a:ln>
            <a:noFill/>
          </a:ln>
          <a:effectLst/>
        </p:spPr>
        <p:txBody>
          <a:bodyPr wrap="square" lIns="89072" tIns="44536" rIns="89072" bIns="44536">
            <a:spAutoFit/>
          </a:bodyPr>
          <a:lstStyle>
            <a:lvl1pPr defTabSz="771525">
              <a:defRPr sz="25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71525">
              <a:defRPr sz="25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71525">
              <a:defRPr sz="25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71525">
              <a:defRPr sz="25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71525">
              <a:defRPr sz="25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71525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71525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71525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71525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en-US" sz="1600" b="1" cap="all">
                <a:solidFill>
                  <a:schemeClr val="bg1"/>
                </a:solidFill>
                <a:latin typeface="+mn-lt"/>
              </a:rPr>
              <a:t>PRIDD MEasure</a:t>
            </a:r>
          </a:p>
        </p:txBody>
      </p:sp>
      <p:pic>
        <p:nvPicPr>
          <p:cNvPr id="32" name="Picture 20">
            <a:extLst>
              <a:ext uri="{FF2B5EF4-FFF2-40B4-BE49-F238E27FC236}">
                <a16:creationId xmlns:a16="http://schemas.microsoft.com/office/drawing/2014/main" id="{B3F241B5-20DD-4A1A-8624-298644D2E35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56929" y="18773160"/>
            <a:ext cx="767451" cy="767451"/>
          </a:xfrm>
          <a:prstGeom prst="rect">
            <a:avLst/>
          </a:prstGeom>
        </p:spPr>
      </p:pic>
      <p:sp>
        <p:nvSpPr>
          <p:cNvPr id="35" name="Textfeld 34"/>
          <p:cNvSpPr txBox="1"/>
          <p:nvPr/>
        </p:nvSpPr>
        <p:spPr>
          <a:xfrm>
            <a:off x="2071348" y="18902528"/>
            <a:ext cx="29913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For more information, please visit the </a:t>
            </a:r>
          </a:p>
          <a:p>
            <a:r>
              <a:rPr lang="de-DE" sz="1400" dirty="0"/>
              <a:t>website: www.globalskin.org</a:t>
            </a:r>
            <a:endParaRPr lang="de-DE" sz="1400" dirty="0">
              <a:highlight>
                <a:srgbClr val="00FF00"/>
              </a:highlight>
            </a:endParaRPr>
          </a:p>
        </p:txBody>
      </p:sp>
      <p:sp>
        <p:nvSpPr>
          <p:cNvPr id="2" name="Rechteck 17">
            <a:extLst>
              <a:ext uri="{FF2B5EF4-FFF2-40B4-BE49-F238E27FC236}">
                <a16:creationId xmlns:a16="http://schemas.microsoft.com/office/drawing/2014/main" id="{E06C4FF4-B423-A605-66FB-1105975A5C65}"/>
              </a:ext>
            </a:extLst>
          </p:cNvPr>
          <p:cNvSpPr/>
          <p:nvPr/>
        </p:nvSpPr>
        <p:spPr>
          <a:xfrm>
            <a:off x="417577" y="2897197"/>
            <a:ext cx="10506585" cy="70788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just"/>
            <a:r>
              <a:rPr lang="en-GB" sz="1400"/>
              <a:t>The Global Research on the Impact of Dermatological Diseases (GRIDD) project has developed the</a:t>
            </a:r>
            <a:r>
              <a:rPr lang="en-GB" sz="1400" b="1"/>
              <a:t> Patient-Reported Impact of Dermatological Diseases (PRIDD)</a:t>
            </a:r>
            <a:r>
              <a:rPr lang="en-GB" sz="1400"/>
              <a:t>, a new measure of the impact and burden of dermatological conditions on the patient’s life..</a:t>
            </a:r>
          </a:p>
          <a:p>
            <a:endParaRPr lang="en-GB" sz="600"/>
          </a:p>
          <a:p>
            <a:r>
              <a:rPr lang="en-GB" sz="600">
                <a:ea typeface="Open Sans"/>
                <a:cs typeface="Calibri"/>
              </a:rPr>
              <a:t>	</a:t>
            </a:r>
          </a:p>
        </p:txBody>
      </p:sp>
      <p:graphicFrame>
        <p:nvGraphicFramePr>
          <p:cNvPr id="3" name="Diagram 26">
            <a:extLst>
              <a:ext uri="{FF2B5EF4-FFF2-40B4-BE49-F238E27FC236}">
                <a16:creationId xmlns:a16="http://schemas.microsoft.com/office/drawing/2014/main" id="{DE0539E5-75D9-3038-466B-123E9B176AD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16954243"/>
              </p:ext>
            </p:extLst>
          </p:nvPr>
        </p:nvGraphicFramePr>
        <p:xfrm>
          <a:off x="395105" y="3948673"/>
          <a:ext cx="5663310" cy="13514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8" name="Picture 2" descr="COSMIN Logo">
            <a:extLst>
              <a:ext uri="{FF2B5EF4-FFF2-40B4-BE49-F238E27FC236}">
                <a16:creationId xmlns:a16="http://schemas.microsoft.com/office/drawing/2014/main" id="{CE747DB1-4B07-43E9-FC96-EB031637BE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888" y="5981245"/>
            <a:ext cx="546507" cy="662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hteck 22">
            <a:extLst>
              <a:ext uri="{FF2B5EF4-FFF2-40B4-BE49-F238E27FC236}">
                <a16:creationId xmlns:a16="http://schemas.microsoft.com/office/drawing/2014/main" id="{91350D49-4ADD-A8CE-B8A3-F5EEBC6E5816}"/>
              </a:ext>
            </a:extLst>
          </p:cNvPr>
          <p:cNvSpPr/>
          <p:nvPr/>
        </p:nvSpPr>
        <p:spPr>
          <a:xfrm>
            <a:off x="395105" y="7218088"/>
            <a:ext cx="1447130" cy="769441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n-GB" sz="1100"/>
              <a:t>None of the existing 36 dermatology PROMs met the scientific standards.</a:t>
            </a:r>
          </a:p>
        </p:txBody>
      </p:sp>
      <p:pic>
        <p:nvPicPr>
          <p:cNvPr id="19" name="Picture 22">
            <a:extLst>
              <a:ext uri="{FF2B5EF4-FFF2-40B4-BE49-F238E27FC236}">
                <a16:creationId xmlns:a16="http://schemas.microsoft.com/office/drawing/2014/main" id="{CB98BADD-DA7B-EF50-D14A-92D111C90FF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021667" y="6217492"/>
            <a:ext cx="4567708" cy="1570320"/>
          </a:xfrm>
          <a:prstGeom prst="rect">
            <a:avLst/>
          </a:prstGeom>
        </p:spPr>
      </p:pic>
      <p:sp>
        <p:nvSpPr>
          <p:cNvPr id="21" name="Rechteck 47">
            <a:extLst>
              <a:ext uri="{FF2B5EF4-FFF2-40B4-BE49-F238E27FC236}">
                <a16:creationId xmlns:a16="http://schemas.microsoft.com/office/drawing/2014/main" id="{D9C46DB4-212D-5AE9-7893-8D7570C9251E}"/>
              </a:ext>
            </a:extLst>
          </p:cNvPr>
          <p:cNvSpPr/>
          <p:nvPr/>
        </p:nvSpPr>
        <p:spPr>
          <a:xfrm>
            <a:off x="344840" y="8668753"/>
            <a:ext cx="6119432" cy="10041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07000"/>
              </a:lnSpc>
              <a:spcAft>
                <a:spcPts val="800"/>
              </a:spcAft>
            </a:pPr>
            <a:r>
              <a:rPr lang="en-GB" sz="14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263 unique shared impacts of dermatological conditions were found, falling into five broad groups: </a:t>
            </a:r>
            <a:r>
              <a:rPr lang="en-GB" sz="1400" b="1" u="sng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physical, psychological, social, financial, and daily life and responsibilities impacts.</a:t>
            </a:r>
            <a:r>
              <a:rPr lang="en-GB" sz="1400" b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4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We started drafting PRIDD using these 263 impacts and the </a:t>
            </a:r>
            <a:r>
              <a:rPr lang="en-GB" sz="1400" b="1" u="sng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conceptual framework</a:t>
            </a:r>
            <a:r>
              <a:rPr lang="en-GB" sz="1400" u="sng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4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shown here. </a:t>
            </a:r>
            <a:endParaRPr lang="en-GB" sz="140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5B3D425A-DC5C-0B1F-4816-2196EA6D30F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614470" y="9661408"/>
            <a:ext cx="4849802" cy="2508963"/>
          </a:xfrm>
          <a:prstGeom prst="rect">
            <a:avLst/>
          </a:prstGeom>
        </p:spPr>
      </p:pic>
      <p:sp>
        <p:nvSpPr>
          <p:cNvPr id="23" name="Abgerundetes Rechteck 59">
            <a:extLst>
              <a:ext uri="{FF2B5EF4-FFF2-40B4-BE49-F238E27FC236}">
                <a16:creationId xmlns:a16="http://schemas.microsoft.com/office/drawing/2014/main" id="{332A6AB9-C313-2C54-7EA4-09331BF88F87}"/>
              </a:ext>
            </a:extLst>
          </p:cNvPr>
          <p:cNvSpPr/>
          <p:nvPr/>
        </p:nvSpPr>
        <p:spPr>
          <a:xfrm>
            <a:off x="460986" y="10343381"/>
            <a:ext cx="734009" cy="927632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50" b="1">
                <a:solidFill>
                  <a:schemeClr val="bg1"/>
                </a:solidFill>
              </a:rPr>
              <a:t>263 shared impacts</a:t>
            </a:r>
          </a:p>
        </p:txBody>
      </p:sp>
      <p:sp>
        <p:nvSpPr>
          <p:cNvPr id="24" name="Text Box 3023">
            <a:extLst>
              <a:ext uri="{FF2B5EF4-FFF2-40B4-BE49-F238E27FC236}">
                <a16:creationId xmlns:a16="http://schemas.microsoft.com/office/drawing/2014/main" id="{D9226F2F-29A1-9D71-4F55-1CA3B68BA6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39033" y="3796246"/>
            <a:ext cx="6253995" cy="336163"/>
          </a:xfrm>
          <a:prstGeom prst="rect">
            <a:avLst/>
          </a:prstGeom>
          <a:solidFill>
            <a:srgbClr val="02529B"/>
          </a:solidFill>
          <a:ln>
            <a:noFill/>
          </a:ln>
          <a:effectLst/>
        </p:spPr>
        <p:txBody>
          <a:bodyPr wrap="square" lIns="89072" tIns="44536" rIns="89072" bIns="44536" anchor="t">
            <a:spAutoFit/>
          </a:bodyPr>
          <a:lstStyle>
            <a:lvl1pPr defTabSz="771525">
              <a:defRPr sz="25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71525">
              <a:defRPr sz="25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71525">
              <a:defRPr sz="25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71525">
              <a:defRPr sz="25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71525">
              <a:defRPr sz="25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71525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71525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71525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71525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en-US" sz="1600" b="1" cap="all">
                <a:solidFill>
                  <a:schemeClr val="bg1"/>
                </a:solidFill>
                <a:latin typeface="+mn-lt"/>
              </a:rPr>
              <a:t>PRIDD RESULts iii - Psychometric testing  </a:t>
            </a:r>
          </a:p>
        </p:txBody>
      </p:sp>
      <p:sp>
        <p:nvSpPr>
          <p:cNvPr id="25" name="Rechteck 60">
            <a:extLst>
              <a:ext uri="{FF2B5EF4-FFF2-40B4-BE49-F238E27FC236}">
                <a16:creationId xmlns:a16="http://schemas.microsoft.com/office/drawing/2014/main" id="{348CDEE5-CE68-B9F8-DFF8-D5886CB7959C}"/>
              </a:ext>
            </a:extLst>
          </p:cNvPr>
          <p:cNvSpPr/>
          <p:nvPr/>
        </p:nvSpPr>
        <p:spPr>
          <a:xfrm>
            <a:off x="254460" y="12875346"/>
            <a:ext cx="5981640" cy="83099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-GB" sz="1600">
                <a:latin typeface="+mj-lt"/>
                <a:ea typeface="Calibri"/>
                <a:cs typeface="Calibri"/>
              </a:rPr>
              <a:t>Patients prioritised </a:t>
            </a:r>
            <a:r>
              <a:rPr lang="en-GB" sz="1600" b="1">
                <a:latin typeface="+mj-lt"/>
                <a:ea typeface="Calibri"/>
                <a:cs typeface="Calibri"/>
              </a:rPr>
              <a:t>27 impact items for inclusion in the first draft of PRIDD</a:t>
            </a:r>
            <a:r>
              <a:rPr lang="en-GB" sz="1600">
                <a:latin typeface="+mj-lt"/>
                <a:ea typeface="Calibri"/>
                <a:cs typeface="Calibri"/>
              </a:rPr>
              <a:t>. The list of the </a:t>
            </a:r>
            <a:r>
              <a:rPr lang="en-GB" sz="1600" b="1">
                <a:latin typeface="+mj-lt"/>
                <a:ea typeface="Calibri"/>
                <a:cs typeface="Calibri"/>
              </a:rPr>
              <a:t>top 10 impacts</a:t>
            </a:r>
            <a:r>
              <a:rPr lang="en-GB" sz="1600">
                <a:latin typeface="+mj-lt"/>
                <a:ea typeface="Calibri"/>
                <a:cs typeface="Calibri"/>
              </a:rPr>
              <a:t> can inform research questions and initiatives that are of  most important to patients. 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2D497B65-9DD5-00E9-68C5-22793DDD52CB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298849" y="13747962"/>
            <a:ext cx="5122315" cy="1917125"/>
          </a:xfrm>
          <a:prstGeom prst="rect">
            <a:avLst/>
          </a:prstGeom>
        </p:spPr>
      </p:pic>
      <p:sp>
        <p:nvSpPr>
          <p:cNvPr id="27" name="Textfeld 63">
            <a:extLst>
              <a:ext uri="{FF2B5EF4-FFF2-40B4-BE49-F238E27FC236}">
                <a16:creationId xmlns:a16="http://schemas.microsoft.com/office/drawing/2014/main" id="{ABE5C48D-C0A8-9CCE-A149-3E2F92CC15C4}"/>
              </a:ext>
            </a:extLst>
          </p:cNvPr>
          <p:cNvSpPr txBox="1"/>
          <p:nvPr/>
        </p:nvSpPr>
        <p:spPr>
          <a:xfrm>
            <a:off x="144966" y="14262768"/>
            <a:ext cx="1269429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>
                <a:solidFill>
                  <a:schemeClr val="accent2">
                    <a:lumMod val="50000"/>
                  </a:schemeClr>
                </a:solidFill>
              </a:rPr>
              <a:t>Two Delphi rounds</a:t>
            </a:r>
          </a:p>
          <a:p>
            <a:pPr algn="ctr"/>
            <a:endParaRPr lang="en-GB" sz="1050" dirty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en-GB" sz="1050" dirty="0">
                <a:solidFill>
                  <a:schemeClr val="accent2">
                    <a:lumMod val="50000"/>
                  </a:schemeClr>
                </a:solidFill>
              </a:rPr>
              <a:t>Six languages</a:t>
            </a:r>
          </a:p>
          <a:p>
            <a:pPr algn="ctr"/>
            <a:endParaRPr lang="en-GB" sz="1050" dirty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en-GB" sz="1050" dirty="0">
                <a:solidFill>
                  <a:schemeClr val="accent2">
                    <a:lumMod val="50000"/>
                  </a:schemeClr>
                </a:solidFill>
              </a:rPr>
              <a:t>Quantitative data, Qualitative data</a:t>
            </a:r>
          </a:p>
        </p:txBody>
      </p:sp>
      <p:sp>
        <p:nvSpPr>
          <p:cNvPr id="28" name="Rechteck 65">
            <a:extLst>
              <a:ext uri="{FF2B5EF4-FFF2-40B4-BE49-F238E27FC236}">
                <a16:creationId xmlns:a16="http://schemas.microsoft.com/office/drawing/2014/main" id="{FB4B1AC1-4BDB-B47A-6229-20EF935BA8AF}"/>
              </a:ext>
            </a:extLst>
          </p:cNvPr>
          <p:cNvSpPr/>
          <p:nvPr/>
        </p:nvSpPr>
        <p:spPr>
          <a:xfrm>
            <a:off x="278689" y="15857032"/>
            <a:ext cx="5983446" cy="646331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just"/>
            <a:r>
              <a:rPr lang="en-GB" sz="1200" b="1" dirty="0">
                <a:ea typeface="Calibri"/>
                <a:cs typeface="Calibri"/>
              </a:rPr>
              <a:t>The first draft was pilot-tested with 12 patients, representing 6 dermatological conditions and 4 countries. It produced </a:t>
            </a:r>
            <a:r>
              <a:rPr lang="en-GB" sz="1200" b="1" dirty="0"/>
              <a:t> a </a:t>
            </a:r>
            <a:r>
              <a:rPr lang="en-GB" sz="1200" b="1" u="sng" dirty="0"/>
              <a:t>26-item version of PRIDD with evidence of content validity, feasibility, and acceptability from patients</a:t>
            </a:r>
            <a:r>
              <a:rPr lang="en-GB" sz="1200" dirty="0"/>
              <a:t>. </a:t>
            </a:r>
            <a:endParaRPr lang="en-GB" sz="1200" dirty="0">
              <a:ea typeface="Calibri"/>
              <a:cs typeface="Calibri"/>
            </a:endParaRPr>
          </a:p>
        </p:txBody>
      </p:sp>
      <p:sp>
        <p:nvSpPr>
          <p:cNvPr id="31" name="Pfeil nach rechts 16">
            <a:extLst>
              <a:ext uri="{FF2B5EF4-FFF2-40B4-BE49-F238E27FC236}">
                <a16:creationId xmlns:a16="http://schemas.microsoft.com/office/drawing/2014/main" id="{5ABDCEE4-20EB-CFCC-0AA1-0C1D63887365}"/>
              </a:ext>
            </a:extLst>
          </p:cNvPr>
          <p:cNvSpPr/>
          <p:nvPr/>
        </p:nvSpPr>
        <p:spPr>
          <a:xfrm>
            <a:off x="10024963" y="4542883"/>
            <a:ext cx="540447" cy="365235"/>
          </a:xfrm>
          <a:prstGeom prst="rightArrow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36" name="Table 35">
            <a:extLst>
              <a:ext uri="{FF2B5EF4-FFF2-40B4-BE49-F238E27FC236}">
                <a16:creationId xmlns:a16="http://schemas.microsoft.com/office/drawing/2014/main" id="{FE0A346A-9485-8212-E545-08C686FBEE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7673885"/>
              </p:ext>
            </p:extLst>
          </p:nvPr>
        </p:nvGraphicFramePr>
        <p:xfrm>
          <a:off x="7210144" y="5693591"/>
          <a:ext cx="6165655" cy="2336347"/>
        </p:xfrm>
        <a:graphic>
          <a:graphicData uri="http://schemas.openxmlformats.org/drawingml/2006/table">
            <a:tbl>
              <a:tblPr firstRow="1" firstCol="1" bandRow="1"/>
              <a:tblGrid>
                <a:gridCol w="564749">
                  <a:extLst>
                    <a:ext uri="{9D8B030D-6E8A-4147-A177-3AD203B41FA5}">
                      <a16:colId xmlns:a16="http://schemas.microsoft.com/office/drawing/2014/main" val="1578226744"/>
                    </a:ext>
                  </a:extLst>
                </a:gridCol>
                <a:gridCol w="521563">
                  <a:extLst>
                    <a:ext uri="{9D8B030D-6E8A-4147-A177-3AD203B41FA5}">
                      <a16:colId xmlns:a16="http://schemas.microsoft.com/office/drawing/2014/main" val="4131139875"/>
                    </a:ext>
                  </a:extLst>
                </a:gridCol>
                <a:gridCol w="613243">
                  <a:extLst>
                    <a:ext uri="{9D8B030D-6E8A-4147-A177-3AD203B41FA5}">
                      <a16:colId xmlns:a16="http://schemas.microsoft.com/office/drawing/2014/main" val="1862538959"/>
                    </a:ext>
                  </a:extLst>
                </a:gridCol>
                <a:gridCol w="605272">
                  <a:extLst>
                    <a:ext uri="{9D8B030D-6E8A-4147-A177-3AD203B41FA5}">
                      <a16:colId xmlns:a16="http://schemas.microsoft.com/office/drawing/2014/main" val="3567129534"/>
                    </a:ext>
                  </a:extLst>
                </a:gridCol>
                <a:gridCol w="677421">
                  <a:extLst>
                    <a:ext uri="{9D8B030D-6E8A-4147-A177-3AD203B41FA5}">
                      <a16:colId xmlns:a16="http://schemas.microsoft.com/office/drawing/2014/main" val="3651001314"/>
                    </a:ext>
                  </a:extLst>
                </a:gridCol>
                <a:gridCol w="792875">
                  <a:extLst>
                    <a:ext uri="{9D8B030D-6E8A-4147-A177-3AD203B41FA5}">
                      <a16:colId xmlns:a16="http://schemas.microsoft.com/office/drawing/2014/main" val="1580561838"/>
                    </a:ext>
                  </a:extLst>
                </a:gridCol>
                <a:gridCol w="648154">
                  <a:extLst>
                    <a:ext uri="{9D8B030D-6E8A-4147-A177-3AD203B41FA5}">
                      <a16:colId xmlns:a16="http://schemas.microsoft.com/office/drawing/2014/main" val="1070521960"/>
                    </a:ext>
                  </a:extLst>
                </a:gridCol>
                <a:gridCol w="934200">
                  <a:extLst>
                    <a:ext uri="{9D8B030D-6E8A-4147-A177-3AD203B41FA5}">
                      <a16:colId xmlns:a16="http://schemas.microsoft.com/office/drawing/2014/main" val="431860604"/>
                    </a:ext>
                  </a:extLst>
                </a:gridCol>
                <a:gridCol w="808178">
                  <a:extLst>
                    <a:ext uri="{9D8B030D-6E8A-4147-A177-3AD203B41FA5}">
                      <a16:colId xmlns:a16="http://schemas.microsoft.com/office/drawing/2014/main" val="2150171347"/>
                    </a:ext>
                  </a:extLst>
                </a:gridCol>
              </a:tblGrid>
              <a:tr h="656546"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800">
                          <a:effectLst/>
                        </a:rPr>
                        <a:t>PROM​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800">
                          <a:effectLst/>
                        </a:rPr>
                        <a:t>CONTENT </a:t>
                      </a:r>
                    </a:p>
                    <a:p>
                      <a:pPr lvl="0" algn="ctr">
                        <a:buNone/>
                      </a:pPr>
                      <a:r>
                        <a:rPr lang="en-GB" sz="800">
                          <a:effectLst/>
                        </a:rPr>
                        <a:t>VALIDITY​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800">
                          <a:effectLst/>
                        </a:rPr>
                        <a:t>STRUCTURAL </a:t>
                      </a:r>
                    </a:p>
                    <a:p>
                      <a:pPr lvl="0" algn="ctr">
                        <a:buNone/>
                      </a:pPr>
                      <a:r>
                        <a:rPr lang="en-GB" sz="800">
                          <a:effectLst/>
                        </a:rPr>
                        <a:t>VALIDITY​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700">
                          <a:effectLst/>
                        </a:rPr>
                        <a:t>INTERNAL </a:t>
                      </a:r>
                    </a:p>
                    <a:p>
                      <a:pPr lvl="0" algn="ctr">
                        <a:buNone/>
                      </a:pPr>
                      <a:r>
                        <a:rPr lang="en-GB" sz="700">
                          <a:effectLst/>
                        </a:rPr>
                        <a:t>CONSISTENCY​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800">
                          <a:effectLst/>
                        </a:rPr>
                        <a:t>RELIABILITY​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800">
                          <a:effectLst/>
                        </a:rPr>
                        <a:t>MEASUREMENT </a:t>
                      </a:r>
                    </a:p>
                    <a:p>
                      <a:pPr lvl="0" algn="ctr">
                        <a:buNone/>
                      </a:pPr>
                      <a:r>
                        <a:rPr lang="en-GB" sz="800">
                          <a:effectLst/>
                        </a:rPr>
                        <a:t>ERROR​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800">
                          <a:effectLst/>
                        </a:rPr>
                        <a:t>CONSTRUCT </a:t>
                      </a:r>
                    </a:p>
                    <a:p>
                      <a:pPr lvl="0" algn="ctr">
                        <a:buNone/>
                      </a:pPr>
                      <a:r>
                        <a:rPr lang="en-GB" sz="800">
                          <a:effectLst/>
                        </a:rPr>
                        <a:t>VALIDITY​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800">
                          <a:effectLst/>
                        </a:rPr>
                        <a:t>RESPONSIVENESS​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800">
                          <a:effectLst/>
                        </a:rPr>
                        <a:t>RECOMMEND-ATION​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1757170"/>
                  </a:ext>
                </a:extLst>
              </a:tr>
              <a:tr h="331936"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900">
                          <a:effectLst/>
                        </a:rPr>
                        <a:t>DLQI​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900">
                          <a:solidFill>
                            <a:schemeClr val="bg1"/>
                          </a:solidFill>
                          <a:effectLst/>
                        </a:rPr>
                        <a:t>W​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900">
                          <a:effectLst/>
                        </a:rPr>
                        <a:t>???​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900">
                          <a:solidFill>
                            <a:schemeClr val="bg1"/>
                          </a:solidFill>
                          <a:effectLst/>
                        </a:rPr>
                        <a:t>+++​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900">
                          <a:effectLst/>
                        </a:rPr>
                        <a:t>?​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900">
                          <a:solidFill>
                            <a:schemeClr val="bg1"/>
                          </a:solidFill>
                          <a:effectLst/>
                        </a:rPr>
                        <a:t> 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900">
                          <a:solidFill>
                            <a:schemeClr val="bg1"/>
                          </a:solidFill>
                          <a:effectLst/>
                        </a:rPr>
                        <a:t>+++​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900">
                          <a:solidFill>
                            <a:schemeClr val="bg1"/>
                          </a:solidFill>
                          <a:effectLst/>
                        </a:rPr>
                        <a:t>+++​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900">
                          <a:effectLst/>
                        </a:rPr>
                        <a:t>B​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1738986"/>
                  </a:ext>
                </a:extLst>
              </a:tr>
              <a:tr h="291701"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900">
                          <a:effectLst/>
                        </a:rPr>
                        <a:t>PRIDD​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900">
                          <a:solidFill>
                            <a:schemeClr val="bg1"/>
                          </a:solidFill>
                          <a:effectLst/>
                        </a:rPr>
                        <a:t> ​++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900">
                          <a:solidFill>
                            <a:schemeClr val="bg1"/>
                          </a:solidFill>
                          <a:effectLst/>
                        </a:rPr>
                        <a:t>+++ 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900">
                          <a:solidFill>
                            <a:schemeClr val="bg1"/>
                          </a:solidFill>
                          <a:effectLst/>
                        </a:rPr>
                        <a:t> ​+++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900">
                          <a:solidFill>
                            <a:schemeClr val="bg1"/>
                          </a:solidFill>
                          <a:effectLst/>
                        </a:rPr>
                        <a:t>+++ 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900">
                          <a:solidFill>
                            <a:schemeClr val="tx1"/>
                          </a:solidFill>
                          <a:effectLst/>
                        </a:rPr>
                        <a:t> ​?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900">
                          <a:effectLst/>
                        </a:rPr>
                        <a:t> ​</a:t>
                      </a:r>
                      <a:r>
                        <a:rPr lang="en-GB" sz="900">
                          <a:solidFill>
                            <a:schemeClr val="bg1"/>
                          </a:solidFill>
                          <a:effectLst/>
                        </a:rPr>
                        <a:t>+++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900">
                          <a:effectLst/>
                        </a:rPr>
                        <a:t>? 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900">
                          <a:solidFill>
                            <a:schemeClr val="bg1"/>
                          </a:solidFill>
                          <a:effectLst/>
                        </a:rPr>
                        <a:t>A</a:t>
                      </a:r>
                      <a:r>
                        <a:rPr lang="en-GB" sz="900">
                          <a:effectLst/>
                        </a:rPr>
                        <a:t>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7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9896132"/>
                  </a:ext>
                </a:extLst>
              </a:tr>
              <a:tr h="301761"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900">
                          <a:effectLst/>
                        </a:rPr>
                        <a:t>Skindex​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900">
                          <a:solidFill>
                            <a:schemeClr val="bg1"/>
                          </a:solidFill>
                          <a:effectLst/>
                        </a:rPr>
                        <a:t>W​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900">
                          <a:effectLst/>
                        </a:rPr>
                        <a:t>???​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900">
                          <a:solidFill>
                            <a:schemeClr val="bg1"/>
                          </a:solidFill>
                          <a:effectLst/>
                        </a:rPr>
                        <a:t>W​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900">
                          <a:solidFill>
                            <a:schemeClr val="bg1"/>
                          </a:solidFill>
                          <a:effectLst/>
                        </a:rPr>
                        <a:t>W​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900">
                          <a:solidFill>
                            <a:schemeClr val="bg1"/>
                          </a:solidFill>
                          <a:effectLst/>
                        </a:rPr>
                        <a:t> 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900">
                          <a:solidFill>
                            <a:schemeClr val="bg1"/>
                          </a:solidFill>
                          <a:effectLst/>
                        </a:rPr>
                        <a:t>-​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900">
                          <a:solidFill>
                            <a:schemeClr val="bg1"/>
                          </a:solidFill>
                          <a:effectLst/>
                        </a:rPr>
                        <a:t>W​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900">
                          <a:effectLst/>
                        </a:rPr>
                        <a:t>B​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3634387"/>
                  </a:ext>
                </a:extLst>
              </a:tr>
              <a:tr h="362114"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900">
                          <a:effectLst/>
                        </a:rPr>
                        <a:t>Skindex 29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900">
                          <a:solidFill>
                            <a:schemeClr val="bg1"/>
                          </a:solidFill>
                          <a:effectLst/>
                        </a:rPr>
                        <a:t>W​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900">
                          <a:effectLst/>
                        </a:rPr>
                        <a:t>???​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900">
                          <a:solidFill>
                            <a:schemeClr val="bg1"/>
                          </a:solidFill>
                          <a:effectLst/>
                        </a:rPr>
                        <a:t>+++​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900">
                          <a:solidFill>
                            <a:schemeClr val="bg1"/>
                          </a:solidFill>
                          <a:effectLst/>
                        </a:rPr>
                        <a:t>W​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900">
                          <a:solidFill>
                            <a:schemeClr val="bg1"/>
                          </a:solidFill>
                          <a:effectLst/>
                        </a:rPr>
                        <a:t> 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900">
                          <a:solidFill>
                            <a:schemeClr val="bg1"/>
                          </a:solidFill>
                          <a:effectLst/>
                        </a:rPr>
                        <a:t>+++​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900">
                          <a:solidFill>
                            <a:schemeClr val="bg1"/>
                          </a:solidFill>
                          <a:effectLst/>
                        </a:rPr>
                        <a:t>W​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900">
                          <a:effectLst/>
                        </a:rPr>
                        <a:t>B​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4947870"/>
                  </a:ext>
                </a:extLst>
              </a:tr>
              <a:tr h="392289"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900" err="1">
                          <a:effectLst/>
                        </a:rPr>
                        <a:t>Skindex</a:t>
                      </a:r>
                      <a:r>
                        <a:rPr lang="en-GB" sz="900">
                          <a:effectLst/>
                        </a:rPr>
                        <a:t> 16​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900">
                          <a:solidFill>
                            <a:schemeClr val="bg1"/>
                          </a:solidFill>
                          <a:effectLst/>
                        </a:rPr>
                        <a:t>W​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900">
                          <a:solidFill>
                            <a:schemeClr val="bg1"/>
                          </a:solidFill>
                          <a:effectLst/>
                        </a:rPr>
                        <a:t>++​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900">
                          <a:solidFill>
                            <a:schemeClr val="bg1"/>
                          </a:solidFill>
                          <a:effectLst/>
                        </a:rPr>
                        <a:t>++​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900">
                          <a:solidFill>
                            <a:schemeClr val="bg1"/>
                          </a:solidFill>
                          <a:effectLst/>
                        </a:rPr>
                        <a:t> 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900">
                          <a:solidFill>
                            <a:schemeClr val="bg1"/>
                          </a:solidFill>
                          <a:effectLst/>
                        </a:rPr>
                        <a:t> 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900">
                          <a:solidFill>
                            <a:schemeClr val="bg1"/>
                          </a:solidFill>
                          <a:effectLst/>
                        </a:rPr>
                        <a:t>+​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900">
                          <a:solidFill>
                            <a:schemeClr val="bg1"/>
                          </a:solidFill>
                          <a:effectLst/>
                        </a:rPr>
                        <a:t>W​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900">
                          <a:effectLst/>
                        </a:rPr>
                        <a:t>B​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2958160"/>
                  </a:ext>
                </a:extLst>
              </a:tr>
            </a:tbl>
          </a:graphicData>
        </a:graphic>
      </p:graphicFrame>
      <p:sp>
        <p:nvSpPr>
          <p:cNvPr id="37" name="Text Box 3023">
            <a:extLst>
              <a:ext uri="{FF2B5EF4-FFF2-40B4-BE49-F238E27FC236}">
                <a16:creationId xmlns:a16="http://schemas.microsoft.com/office/drawing/2014/main" id="{F74F78D5-FD68-2AAC-CED9-96D53F021A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2361" y="16695308"/>
            <a:ext cx="12902919" cy="336163"/>
          </a:xfrm>
          <a:prstGeom prst="rect">
            <a:avLst/>
          </a:prstGeom>
          <a:solidFill>
            <a:srgbClr val="02529B"/>
          </a:solidFill>
          <a:ln>
            <a:noFill/>
          </a:ln>
          <a:effectLst/>
        </p:spPr>
        <p:txBody>
          <a:bodyPr wrap="square" lIns="89072" tIns="44536" rIns="89072" bIns="44536">
            <a:spAutoFit/>
          </a:bodyPr>
          <a:lstStyle>
            <a:lvl1pPr defTabSz="771525">
              <a:defRPr sz="25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71525">
              <a:defRPr sz="25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71525">
              <a:defRPr sz="25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71525">
              <a:defRPr sz="25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71525">
              <a:defRPr sz="25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71525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71525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71525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71525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en-US" sz="1600" b="1" cap="all" err="1">
                <a:solidFill>
                  <a:schemeClr val="bg1"/>
                </a:solidFill>
                <a:latin typeface="+mn-lt"/>
              </a:rPr>
              <a:t>discussion</a:t>
            </a:r>
            <a:endParaRPr lang="de-DE" altLang="en-US" sz="1600" b="1" cap="all">
              <a:solidFill>
                <a:schemeClr val="bg1"/>
              </a:solidFill>
              <a:latin typeface="+mn-lt"/>
            </a:endParaRPr>
          </a:p>
        </p:txBody>
      </p:sp>
      <p:sp>
        <p:nvSpPr>
          <p:cNvPr id="41" name="TextBox 21">
            <a:extLst>
              <a:ext uri="{FF2B5EF4-FFF2-40B4-BE49-F238E27FC236}">
                <a16:creationId xmlns:a16="http://schemas.microsoft.com/office/drawing/2014/main" id="{4245793E-41F3-E63D-BB26-56CD327061AB}"/>
              </a:ext>
            </a:extLst>
          </p:cNvPr>
          <p:cNvSpPr txBox="1"/>
          <p:nvPr/>
        </p:nvSpPr>
        <p:spPr>
          <a:xfrm>
            <a:off x="7194638" y="8014223"/>
            <a:ext cx="5759662" cy="80021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000" i="1">
                <a:solidFill>
                  <a:srgbClr val="C00000"/>
                </a:solidFill>
                <a:ea typeface="Calibri"/>
                <a:cs typeface="Calibri"/>
              </a:rPr>
              <a:t>W = weak evidence</a:t>
            </a:r>
            <a:r>
              <a:rPr lang="en-GB" sz="1000" i="1">
                <a:ea typeface="Calibri"/>
                <a:cs typeface="Calibri"/>
              </a:rPr>
              <a:t>; </a:t>
            </a:r>
            <a:r>
              <a:rPr lang="en-GB" sz="1000" i="1">
                <a:solidFill>
                  <a:srgbClr val="00B050"/>
                </a:solidFill>
                <a:ea typeface="Calibri"/>
                <a:cs typeface="Calibri"/>
              </a:rPr>
              <a:t>+ = sufficient evidence</a:t>
            </a:r>
            <a:r>
              <a:rPr lang="en-GB" sz="1000" i="1">
                <a:ea typeface="Calibri"/>
                <a:cs typeface="Calibri"/>
              </a:rPr>
              <a:t>; </a:t>
            </a:r>
            <a:r>
              <a:rPr lang="en-GB" sz="1000" i="1">
                <a:solidFill>
                  <a:srgbClr val="FF0000"/>
                </a:solidFill>
                <a:ea typeface="Calibri"/>
                <a:cs typeface="Calibri"/>
              </a:rPr>
              <a:t>- = insufficient evidence</a:t>
            </a:r>
            <a:r>
              <a:rPr lang="en-GB" sz="1000" i="1">
                <a:ea typeface="Calibri"/>
                <a:cs typeface="Calibri"/>
              </a:rPr>
              <a:t>; </a:t>
            </a:r>
            <a:r>
              <a:rPr lang="en-GB" sz="1000" i="1">
                <a:solidFill>
                  <a:schemeClr val="accent4">
                    <a:lumMod val="75000"/>
                  </a:schemeClr>
                </a:solidFill>
                <a:highlight>
                  <a:srgbClr val="FFFF00"/>
                </a:highlight>
                <a:ea typeface="Calibri"/>
                <a:cs typeface="Calibri"/>
              </a:rPr>
              <a:t>? = indeterminate evidence</a:t>
            </a:r>
          </a:p>
          <a:p>
            <a:r>
              <a:rPr lang="en-GB" sz="1000" i="1">
                <a:ea typeface="Calibri"/>
                <a:cs typeface="Calibri"/>
              </a:rPr>
              <a:t>A= Recommended for use</a:t>
            </a:r>
          </a:p>
          <a:p>
            <a:r>
              <a:rPr lang="en-GB" sz="1000" i="1">
                <a:ea typeface="+mn-lt"/>
                <a:cs typeface="Calibri"/>
              </a:rPr>
              <a:t>B=Potential</a:t>
            </a:r>
            <a:r>
              <a:rPr lang="en-GB" sz="1000" i="1">
                <a:ea typeface="+mn-lt"/>
                <a:cs typeface="+mn-lt"/>
              </a:rPr>
              <a:t> to be recommended for use, but they require further research</a:t>
            </a:r>
            <a:endParaRPr lang="en-GB" sz="1000" i="1">
              <a:cs typeface="Calibri"/>
            </a:endParaRPr>
          </a:p>
          <a:p>
            <a:r>
              <a:rPr lang="en-GB" sz="1000" i="1">
                <a:ea typeface="Calibri"/>
                <a:cs typeface="Calibri"/>
              </a:rPr>
              <a:t>C= Should not be recommended for use</a:t>
            </a:r>
          </a:p>
          <a:p>
            <a:endParaRPr lang="en-GB" sz="600">
              <a:ea typeface="Calibri"/>
              <a:cs typeface="Calibri"/>
            </a:endParaRPr>
          </a:p>
        </p:txBody>
      </p:sp>
      <p:graphicFrame>
        <p:nvGraphicFramePr>
          <p:cNvPr id="42" name="Table 14335">
            <a:extLst>
              <a:ext uri="{FF2B5EF4-FFF2-40B4-BE49-F238E27FC236}">
                <a16:creationId xmlns:a16="http://schemas.microsoft.com/office/drawing/2014/main" id="{24E92026-6D63-A6CF-D353-012AE61B79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6033720"/>
              </p:ext>
            </p:extLst>
          </p:nvPr>
        </p:nvGraphicFramePr>
        <p:xfrm>
          <a:off x="7169493" y="4250104"/>
          <a:ext cx="2739722" cy="12496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98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698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38915">
                <a:tc gridSpan="2">
                  <a:txBody>
                    <a:bodyPr/>
                    <a:lstStyle/>
                    <a:p>
                      <a:pPr algn="ctr"/>
                      <a:r>
                        <a:rPr lang="en-GB" sz="1000" b="1">
                          <a:latin typeface="Franklin Gothic Book" panose="020B0503020102020204" pitchFamily="34" charset="0"/>
                        </a:rPr>
                        <a:t>Survey 1</a:t>
                      </a:r>
                    </a:p>
                  </a:txBody>
                  <a:tcPr marL="91443" marR="91443" marT="45716" marB="45716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86322">
                <a:tc>
                  <a:txBody>
                    <a:bodyPr/>
                    <a:lstStyle/>
                    <a:p>
                      <a:pPr algn="ctr"/>
                      <a:r>
                        <a:rPr lang="en-GB" sz="1000" b="1">
                          <a:latin typeface="+mn-lt"/>
                        </a:rPr>
                        <a:t>504</a:t>
                      </a:r>
                      <a:r>
                        <a:rPr lang="en-GB" sz="1000">
                          <a:latin typeface="+mn-lt"/>
                        </a:rPr>
                        <a:t> participants; </a:t>
                      </a:r>
                      <a:r>
                        <a:rPr lang="en-GB" sz="1000" b="1">
                          <a:latin typeface="+mn-lt"/>
                        </a:rPr>
                        <a:t>35</a:t>
                      </a:r>
                      <a:r>
                        <a:rPr lang="en-GB" sz="1000">
                          <a:latin typeface="+mn-lt"/>
                        </a:rPr>
                        <a:t> conditions; </a:t>
                      </a:r>
                      <a:r>
                        <a:rPr lang="en-GB" sz="1000" b="1">
                          <a:latin typeface="+mn-lt"/>
                        </a:rPr>
                        <a:t>38 </a:t>
                      </a:r>
                      <a:r>
                        <a:rPr lang="en-GB" sz="1000">
                          <a:latin typeface="+mn-lt"/>
                        </a:rPr>
                        <a:t>countries</a:t>
                      </a:r>
                    </a:p>
                  </a:txBody>
                  <a:tcPr marL="91443" marR="91443" marT="45716" marB="45716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latin typeface="+mn-lt"/>
                        </a:rPr>
                        <a:t>Rasch analysis, structural validity, internal consistency, construct validity, floor and ceiling effects</a:t>
                      </a:r>
                    </a:p>
                  </a:txBody>
                  <a:tcPr marL="91443" marR="91443" marT="45716" marB="45716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43" name="Table 42">
            <a:extLst>
              <a:ext uri="{FF2B5EF4-FFF2-40B4-BE49-F238E27FC236}">
                <a16:creationId xmlns:a16="http://schemas.microsoft.com/office/drawing/2014/main" id="{A3AB2E7D-E154-2F0F-0A42-A1A34DB387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8209754"/>
              </p:ext>
            </p:extLst>
          </p:nvPr>
        </p:nvGraphicFramePr>
        <p:xfrm>
          <a:off x="10655969" y="4200657"/>
          <a:ext cx="2656750" cy="12447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8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28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60720">
                <a:tc gridSpan="2">
                  <a:txBody>
                    <a:bodyPr/>
                    <a:lstStyle/>
                    <a:p>
                      <a:pPr algn="ctr"/>
                      <a:r>
                        <a:rPr lang="en-GB" sz="1000">
                          <a:latin typeface="Franklin Gothic Book"/>
                        </a:rPr>
                        <a:t>Survey 2</a:t>
                      </a:r>
                    </a:p>
                  </a:txBody>
                  <a:tcPr marL="91435" marR="91435" marT="45716" marB="45716"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4018">
                <a:tc>
                  <a:txBody>
                    <a:bodyPr/>
                    <a:lstStyle/>
                    <a:p>
                      <a:pPr algn="ctr"/>
                      <a:r>
                        <a:rPr lang="en-GB" sz="1000" b="1">
                          <a:latin typeface="+mn-lt"/>
                        </a:rPr>
                        <a:t>272</a:t>
                      </a:r>
                      <a:r>
                        <a:rPr lang="en-GB" sz="1000">
                          <a:latin typeface="+mn-lt"/>
                        </a:rPr>
                        <a:t> participants; </a:t>
                      </a:r>
                      <a:r>
                        <a:rPr lang="en-GB" sz="1000" b="1">
                          <a:latin typeface="+mn-lt"/>
                        </a:rPr>
                        <a:t>27</a:t>
                      </a:r>
                      <a:r>
                        <a:rPr lang="en-GB" sz="1000">
                          <a:latin typeface="+mn-lt"/>
                        </a:rPr>
                        <a:t> conditions; </a:t>
                      </a:r>
                      <a:r>
                        <a:rPr lang="en-GB" sz="1000" b="1">
                          <a:latin typeface="+mn-lt"/>
                        </a:rPr>
                        <a:t>26 </a:t>
                      </a:r>
                      <a:r>
                        <a:rPr lang="en-GB" sz="1000">
                          <a:latin typeface="+mn-lt"/>
                        </a:rPr>
                        <a:t>countries</a:t>
                      </a:r>
                    </a:p>
                  </a:txBody>
                  <a:tcPr marL="91435" marR="91435" marT="45716" marB="45716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latin typeface="+mn-lt"/>
                        </a:rPr>
                        <a:t>Test-retest reliability, measurement error, responsiveness, Minimally Important Change (MIC)</a:t>
                      </a:r>
                    </a:p>
                  </a:txBody>
                  <a:tcPr marL="91435" marR="91435" marT="45716" marB="45716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48" name="Picture 47">
            <a:extLst>
              <a:ext uri="{FF2B5EF4-FFF2-40B4-BE49-F238E27FC236}">
                <a16:creationId xmlns:a16="http://schemas.microsoft.com/office/drawing/2014/main" id="{E1CB44DB-A9A0-7280-0E03-5D23F43676B9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455203" y="12925581"/>
            <a:ext cx="1372894" cy="516713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B8961337-207E-BDE8-31CC-86D3AA17DAB4}"/>
              </a:ext>
            </a:extLst>
          </p:cNvPr>
          <p:cNvSpPr txBox="1"/>
          <p:nvPr/>
        </p:nvSpPr>
        <p:spPr>
          <a:xfrm>
            <a:off x="7222564" y="8684802"/>
            <a:ext cx="61456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/>
              <a:t>Real world evidence is needed to determine minimally important change and responsiveness.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B13385F3-FBA0-DC93-17DC-CFCC8B2DA9A0}"/>
              </a:ext>
            </a:extLst>
          </p:cNvPr>
          <p:cNvSpPr txBox="1"/>
          <p:nvPr/>
        </p:nvSpPr>
        <p:spPr>
          <a:xfrm>
            <a:off x="5052935" y="18856705"/>
            <a:ext cx="1497526" cy="646331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US" dirty="0"/>
              <a:t>Check out our</a:t>
            </a:r>
            <a:endParaRPr lang="en-US" dirty="0">
              <a:ea typeface="Calibri"/>
              <a:cs typeface="Calibri"/>
            </a:endParaRPr>
          </a:p>
          <a:p>
            <a:r>
              <a:rPr lang="en-US" dirty="0"/>
              <a:t>publications</a:t>
            </a:r>
            <a:endParaRPr lang="en-US" dirty="0">
              <a:ea typeface="Calibri"/>
              <a:cs typeface="Calibri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E1896B9D-2BB5-4772-DA3F-FC2B249FA39C}"/>
              </a:ext>
            </a:extLst>
          </p:cNvPr>
          <p:cNvSpPr txBox="1"/>
          <p:nvPr/>
        </p:nvSpPr>
        <p:spPr>
          <a:xfrm>
            <a:off x="9336669" y="16395996"/>
            <a:ext cx="15304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rgbClr val="002060"/>
                </a:solidFill>
              </a:rPr>
              <a:t>Download the app</a:t>
            </a:r>
          </a:p>
        </p:txBody>
      </p:sp>
      <p:pic>
        <p:nvPicPr>
          <p:cNvPr id="63" name="Picture 62">
            <a:extLst>
              <a:ext uri="{FF2B5EF4-FFF2-40B4-BE49-F238E27FC236}">
                <a16:creationId xmlns:a16="http://schemas.microsoft.com/office/drawing/2014/main" id="{DEF07CDE-EDFD-9330-4693-A395CF20CF6D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9707001" y="13691542"/>
            <a:ext cx="3329549" cy="2098711"/>
          </a:xfrm>
          <a:prstGeom prst="rect">
            <a:avLst/>
          </a:prstGeom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id="{AB533775-5146-414A-F970-AC589348B26D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1220368" y="15871874"/>
            <a:ext cx="1917529" cy="805659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id="{F1CB7F56-EABF-064A-7E74-3ABA53CF8F89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7139034" y="13525532"/>
            <a:ext cx="1866863" cy="313106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6082C66-F414-3272-55A1-061F68AF24B6}"/>
              </a:ext>
            </a:extLst>
          </p:cNvPr>
          <p:cNvPicPr>
            <a:picLocks noChangeAspect="1"/>
          </p:cNvPicPr>
          <p:nvPr/>
        </p:nvPicPr>
        <p:blipFill>
          <a:blip r:embed="rId20">
            <a:alphaModFix amt="20000"/>
          </a:blip>
          <a:stretch>
            <a:fillRect/>
          </a:stretch>
        </p:blipFill>
        <p:spPr>
          <a:xfrm rot="16200000">
            <a:off x="8274391" y="14755589"/>
            <a:ext cx="1959556" cy="348403"/>
          </a:xfrm>
          <a:prstGeom prst="rect">
            <a:avLst/>
          </a:prstGeom>
        </p:spPr>
      </p:pic>
      <p:sp>
        <p:nvSpPr>
          <p:cNvPr id="10" name="Rechteck 17">
            <a:extLst>
              <a:ext uri="{FF2B5EF4-FFF2-40B4-BE49-F238E27FC236}">
                <a16:creationId xmlns:a16="http://schemas.microsoft.com/office/drawing/2014/main" id="{C4D13205-D82B-656C-387B-F054B7C416E3}"/>
              </a:ext>
            </a:extLst>
          </p:cNvPr>
          <p:cNvSpPr/>
          <p:nvPr/>
        </p:nvSpPr>
        <p:spPr>
          <a:xfrm>
            <a:off x="6937299" y="16662547"/>
            <a:ext cx="6368120" cy="2164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US" sz="1600" u="sng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1400" u="sng">
                <a:ea typeface="Calibri" panose="020F0502020204030204" pitchFamily="34" charset="0"/>
                <a:cs typeface="Times New Roman" panose="02020603050405020304" pitchFamily="18" charset="0"/>
              </a:rPr>
              <a:t>Implication for patient use: </a:t>
            </a:r>
            <a:r>
              <a:rPr lang="en-US" sz="1400"/>
              <a:t>PRIDD highlights the </a:t>
            </a:r>
            <a:r>
              <a:rPr lang="en-US" sz="1400" b="1">
                <a:solidFill>
                  <a:schemeClr val="accent1">
                    <a:lumMod val="50000"/>
                  </a:schemeClr>
                </a:solidFill>
              </a:rPr>
              <a:t>need for holistic support addressing psychological, physical, and lifestyle factors in dermatology care</a:t>
            </a:r>
            <a:r>
              <a:rPr lang="en-US" sz="1400">
                <a:ea typeface="Calibri" panose="020F0502020204030204" pitchFamily="34" charset="0"/>
                <a:cs typeface="Times New Roman" panose="02020603050405020304" pitchFamily="18" charset="0"/>
              </a:rPr>
              <a:t>. PRIDD can be used in partnership with patients to better understand patient suffering – by the patient to track their disease; in clinical practice; in clinical trials; and in other research.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1400" u="sng">
                <a:ea typeface="Calibri" panose="020F0502020204030204" pitchFamily="34" charset="0"/>
                <a:cs typeface="Times New Roman" panose="02020603050405020304" pitchFamily="18" charset="0"/>
              </a:rPr>
              <a:t>Implications for research</a:t>
            </a:r>
            <a:r>
              <a:rPr lang="en-US" sz="1400">
                <a:ea typeface="Calibri" panose="020F0502020204030204" pitchFamily="34" charset="0"/>
                <a:cs typeface="Times New Roman" panose="02020603050405020304" pitchFamily="18" charset="0"/>
              </a:rPr>
              <a:t>: GRIDD produced </a:t>
            </a:r>
            <a:r>
              <a:rPr lang="en-US" sz="1400" b="1">
                <a:solidFill>
                  <a:schemeClr val="accent1">
                    <a:lumMod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 novel (and repeatable) methodology</a:t>
            </a:r>
            <a:r>
              <a:rPr lang="en-US" sz="1400">
                <a:ea typeface="Calibri" panose="020F0502020204030204" pitchFamily="34" charset="0"/>
                <a:cs typeface="Times New Roman" panose="02020603050405020304" pitchFamily="18" charset="0"/>
              </a:rPr>
              <a:t> for developing patient-relevant outcome measures (or PROMS) that be used across disease areas.</a:t>
            </a:r>
            <a:endParaRPr lang="de-DE" sz="1400" b="1">
              <a:solidFill>
                <a:schemeClr val="accent1">
                  <a:lumMod val="50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9199DCA-2116-CFA0-BD2F-E3C0C97A0461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1508069" y="17867096"/>
            <a:ext cx="4273522" cy="702432"/>
          </a:xfrm>
          <a:prstGeom prst="rect">
            <a:avLst/>
          </a:prstGeom>
        </p:spPr>
      </p:pic>
      <p:sp>
        <p:nvSpPr>
          <p:cNvPr id="75" name="TextBox 74">
            <a:extLst>
              <a:ext uri="{FF2B5EF4-FFF2-40B4-BE49-F238E27FC236}">
                <a16:creationId xmlns:a16="http://schemas.microsoft.com/office/drawing/2014/main" id="{EFC42952-2EC2-780D-FA5A-3018D5A92DFA}"/>
              </a:ext>
            </a:extLst>
          </p:cNvPr>
          <p:cNvSpPr txBox="1"/>
          <p:nvPr/>
        </p:nvSpPr>
        <p:spPr>
          <a:xfrm>
            <a:off x="9934722" y="4958221"/>
            <a:ext cx="875086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>
                <a:solidFill>
                  <a:schemeClr val="accent5">
                    <a:lumMod val="75000"/>
                  </a:schemeClr>
                </a:solidFill>
                <a:ea typeface="Calibri"/>
                <a:cs typeface="Calibri"/>
              </a:rPr>
              <a:t>2-4 week interval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ABEB949-88AE-4C1C-ADBE-973AA91F5D9A}"/>
              </a:ext>
            </a:extLst>
          </p:cNvPr>
          <p:cNvSpPr txBox="1"/>
          <p:nvPr/>
        </p:nvSpPr>
        <p:spPr>
          <a:xfrm>
            <a:off x="278689" y="17031471"/>
            <a:ext cx="6074011" cy="12641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1400" u="sng">
                <a:ea typeface="Calibri" panose="020F0502020204030204" pitchFamily="34" charset="0"/>
                <a:cs typeface="Times New Roman" panose="02020603050405020304" pitchFamily="18" charset="0"/>
              </a:rPr>
              <a:t>PRIDD is the only validated dermatology impact measure applicable to all skin conditions.  </a:t>
            </a:r>
            <a:r>
              <a:rPr lang="en-US" sz="1400">
                <a:ea typeface="Calibri" panose="020F0502020204030204" pitchFamily="34" charset="0"/>
                <a:cs typeface="Times New Roman" panose="02020603050405020304" pitchFamily="18" charset="0"/>
              </a:rPr>
              <a:t>It is the first PROM in dermatology to be developed and validated in partnership with patients.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US" sz="2400" u="sng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Content Placeholder 3">
            <a:extLst>
              <a:ext uri="{FF2B5EF4-FFF2-40B4-BE49-F238E27FC236}">
                <a16:creationId xmlns:a16="http://schemas.microsoft.com/office/drawing/2014/main" id="{F147A613-8888-3803-FD87-294B931513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9971815"/>
              </p:ext>
            </p:extLst>
          </p:nvPr>
        </p:nvGraphicFramePr>
        <p:xfrm>
          <a:off x="7524380" y="9418408"/>
          <a:ext cx="5695770" cy="30187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2" r:lo="rId23" r:qs="rId24" r:cs="rId25"/>
          </a:graphicData>
        </a:graphic>
      </p:graphicFrame>
      <p:sp>
        <p:nvSpPr>
          <p:cNvPr id="33" name="Text Box 3023">
            <a:extLst>
              <a:ext uri="{FF2B5EF4-FFF2-40B4-BE49-F238E27FC236}">
                <a16:creationId xmlns:a16="http://schemas.microsoft.com/office/drawing/2014/main" id="{50DDBE36-12B0-AD77-1350-9A2FD1C3CF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39034" y="8946881"/>
            <a:ext cx="6253995" cy="333336"/>
          </a:xfrm>
          <a:prstGeom prst="rect">
            <a:avLst/>
          </a:prstGeom>
          <a:solidFill>
            <a:srgbClr val="02529B"/>
          </a:solidFill>
          <a:ln>
            <a:noFill/>
          </a:ln>
          <a:effectLst/>
        </p:spPr>
        <p:txBody>
          <a:bodyPr wrap="square" lIns="89072" tIns="44536" rIns="89072" bIns="44536">
            <a:spAutoFit/>
          </a:bodyPr>
          <a:lstStyle>
            <a:lvl1pPr defTabSz="771525">
              <a:defRPr sz="25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71525">
              <a:defRPr sz="25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71525">
              <a:defRPr sz="25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71525">
              <a:defRPr sz="25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71525">
              <a:defRPr sz="25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71525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71525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71525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71525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en-US" sz="1600" b="1" cap="all">
                <a:solidFill>
                  <a:schemeClr val="bg1"/>
                </a:solidFill>
                <a:latin typeface="+mn-lt"/>
              </a:rPr>
              <a:t>Patient ENGAGEMENT in Measure development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44C3A8A-4DC0-BFF9-AA51-D7D86050D5EF}"/>
              </a:ext>
            </a:extLst>
          </p:cNvPr>
          <p:cNvSpPr txBox="1"/>
          <p:nvPr/>
        </p:nvSpPr>
        <p:spPr>
          <a:xfrm>
            <a:off x="374371" y="6737960"/>
            <a:ext cx="15868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en-US" sz="800" err="1">
                <a:solidFill>
                  <a:schemeClr val="accent1">
                    <a:lumMod val="50000"/>
                  </a:schemeClr>
                </a:solidFill>
                <a:latin typeface="Franklin Gothic Book" panose="020B0503020102020204" pitchFamily="34" charset="0"/>
              </a:rPr>
              <a:t>COnsensus</a:t>
            </a:r>
            <a:r>
              <a:rPr lang="en-GB" altLang="en-US" sz="800">
                <a:solidFill>
                  <a:schemeClr val="accent1">
                    <a:lumMod val="50000"/>
                  </a:schemeClr>
                </a:solidFill>
                <a:latin typeface="Franklin Gothic Book" panose="020B0503020102020204" pitchFamily="34" charset="0"/>
              </a:rPr>
              <a:t>-based Standards for Selection of health Measurement </a:t>
            </a:r>
            <a:r>
              <a:rPr lang="en-GB" altLang="en-US" sz="800" err="1">
                <a:solidFill>
                  <a:schemeClr val="accent1">
                    <a:lumMod val="50000"/>
                  </a:schemeClr>
                </a:solidFill>
                <a:latin typeface="Franklin Gothic Book" panose="020B0503020102020204" pitchFamily="34" charset="0"/>
              </a:rPr>
              <a:t>INstruments</a:t>
            </a:r>
            <a:endParaRPr lang="en-US" sz="60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F72DC0B-63A8-5827-CBDB-D336D51BF073}"/>
              </a:ext>
            </a:extLst>
          </p:cNvPr>
          <p:cNvSpPr txBox="1"/>
          <p:nvPr/>
        </p:nvSpPr>
        <p:spPr>
          <a:xfrm>
            <a:off x="8917762" y="12904147"/>
            <a:ext cx="42091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chemeClr val="tx2">
                    <a:lumMod val="75000"/>
                  </a:schemeClr>
                </a:solidFill>
              </a:rPr>
              <a:t>This multidimensional measure is valid, reliable and ready for use with adult patients across all dermatological conditions. It assesses four areas of impact: physical, life responsibilities, psychological and social. 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A848B9B-35AE-4817-2ECA-79EC2993C680}"/>
              </a:ext>
            </a:extLst>
          </p:cNvPr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8715452" y="18796622"/>
            <a:ext cx="1499065" cy="720528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1BFAA7E7-8600-627A-2102-6B71614D4087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10616998" y="18832871"/>
            <a:ext cx="2789749" cy="589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965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c86bdcdb-993f-4875-961d-b5342648966d" xsi:nil="true"/>
    <lcf76f155ced4ddcb4097134ff3c332f xmlns="465e835a-ee30-4300-bfdd-86f5d4238567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B7ACDF1C997224C90DAE24E5EE25110" ma:contentTypeVersion="18" ma:contentTypeDescription="Create a new document." ma:contentTypeScope="" ma:versionID="c81e35b6cbdb514dc92525f9e0b0d7a4">
  <xsd:schema xmlns:xsd="http://www.w3.org/2001/XMLSchema" xmlns:xs="http://www.w3.org/2001/XMLSchema" xmlns:p="http://schemas.microsoft.com/office/2006/metadata/properties" xmlns:ns2="c86bdcdb-993f-4875-961d-b5342648966d" xmlns:ns3="465e835a-ee30-4300-bfdd-86f5d4238567" targetNamespace="http://schemas.microsoft.com/office/2006/metadata/properties" ma:root="true" ma:fieldsID="68515611e031ee0d6014e13cf856c778" ns2:_="" ns3:_="">
    <xsd:import namespace="c86bdcdb-993f-4875-961d-b5342648966d"/>
    <xsd:import namespace="465e835a-ee30-4300-bfdd-86f5d423856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86bdcdb-993f-4875-961d-b5342648966d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0f1b8f4f-fc01-40cc-9a42-188363966113}" ma:internalName="TaxCatchAll" ma:showField="CatchAllData" ma:web="c86bdcdb-993f-4875-961d-b5342648966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5e835a-ee30-4300-bfdd-86f5d423856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2e29648-40b9-4f9e-a8a1-96e650a7d04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077F618-01F2-4E72-A82A-5B05E710EFD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EAF0B9B-A5AD-4C0D-9E42-D3DD1BF3A75D}">
  <ds:schemaRefs>
    <ds:schemaRef ds:uri="465e835a-ee30-4300-bfdd-86f5d4238567"/>
    <ds:schemaRef ds:uri="c86bdcdb-993f-4875-961d-b5342648966d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86931030-D99E-43B8-AC91-4739DF8C1E1A}">
  <ds:schemaRefs>
    <ds:schemaRef ds:uri="465e835a-ee30-4300-bfdd-86f5d4238567"/>
    <ds:schemaRef ds:uri="c86bdcdb-993f-4875-961d-b5342648966d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Metadata/LabelInfo.xml><?xml version="1.0" encoding="utf-8"?>
<clbl:labelList xmlns:clbl="http://schemas.microsoft.com/office/2020/mipLabelMetadata">
  <clbl:label id="{bdb74b30-9568-4856-bdbf-06759778fcbc}" enabled="0" method="" siteId="{bdb74b30-9568-4856-bdbf-06759778fcbc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831</Words>
  <Application>Microsoft Office PowerPoint</Application>
  <PresentationFormat>Custom</PresentationFormat>
  <Paragraphs>128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Franklin Gothic Book</vt:lpstr>
      <vt:lpstr>Open Sans</vt:lpstr>
      <vt:lpstr>Office</vt:lpstr>
      <vt:lpstr>PowerPoint Presentation</vt:lpstr>
    </vt:vector>
  </TitlesOfParts>
  <Company>HP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GWIS-Admin</dc:creator>
  <cp:lastModifiedBy>Allison FitzGerald</cp:lastModifiedBy>
  <cp:revision>2</cp:revision>
  <dcterms:created xsi:type="dcterms:W3CDTF">2023-04-04T07:58:05Z</dcterms:created>
  <dcterms:modified xsi:type="dcterms:W3CDTF">2024-09-19T14:55:01Z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0x0101001B7ACDF1C997224C90DAE24E5EE25110</vt:lpwstr>
  </property>
</Properties>
</file>