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7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728D5B-7D35-4167-A934-6B7DEF6A7B21}" v="1" dt="2024-09-19T15:09:29.2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3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ison FitzGerald" userId="1e5ae285-cf7f-41b5-bdaa-7cdb605e9692" providerId="ADAL" clId="{6F728D5B-7D35-4167-A934-6B7DEF6A7B21}"/>
    <pc:docChg chg="modSld">
      <pc:chgData name="Allison FitzGerald" userId="1e5ae285-cf7f-41b5-bdaa-7cdb605e9692" providerId="ADAL" clId="{6F728D5B-7D35-4167-A934-6B7DEF6A7B21}" dt="2024-10-07T16:42:03.790" v="36" actId="6549"/>
      <pc:docMkLst>
        <pc:docMk/>
      </pc:docMkLst>
      <pc:sldChg chg="modSp mod">
        <pc:chgData name="Allison FitzGerald" userId="1e5ae285-cf7f-41b5-bdaa-7cdb605e9692" providerId="ADAL" clId="{6F728D5B-7D35-4167-A934-6B7DEF6A7B21}" dt="2024-10-07T16:42:03.790" v="36" actId="6549"/>
        <pc:sldMkLst>
          <pc:docMk/>
          <pc:sldMk cId="949836836" sldId="257"/>
        </pc:sldMkLst>
        <pc:spChg chg="mod">
          <ac:chgData name="Allison FitzGerald" userId="1e5ae285-cf7f-41b5-bdaa-7cdb605e9692" providerId="ADAL" clId="{6F728D5B-7D35-4167-A934-6B7DEF6A7B21}" dt="2024-09-19T15:09:29.231" v="0" actId="14100"/>
          <ac:spMkLst>
            <pc:docMk/>
            <pc:sldMk cId="949836836" sldId="257"/>
            <ac:spMk id="10" creationId="{AE423420-1EC1-D358-AF85-22E1575E3141}"/>
          </ac:spMkLst>
        </pc:spChg>
        <pc:spChg chg="mod">
          <ac:chgData name="Allison FitzGerald" userId="1e5ae285-cf7f-41b5-bdaa-7cdb605e9692" providerId="ADAL" clId="{6F728D5B-7D35-4167-A934-6B7DEF6A7B21}" dt="2024-10-07T16:42:03.790" v="36" actId="6549"/>
          <ac:spMkLst>
            <pc:docMk/>
            <pc:sldMk cId="949836836" sldId="257"/>
            <ac:spMk id="1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CD327-1E15-4292-BFEB-EA274F8AA1E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C7202-CBF2-4DA4-84B6-791071F2B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57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4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55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5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3B6F4-0F01-4539-98D7-DD21B949434C}" type="datetimeFigureOut">
              <a:rPr lang="de-DE" smtClean="0"/>
              <a:t>07.10.2024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27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542"/>
          <p:cNvSpPr txBox="1">
            <a:spLocks noChangeArrowheads="1"/>
          </p:cNvSpPr>
          <p:nvPr/>
        </p:nvSpPr>
        <p:spPr bwMode="auto">
          <a:xfrm>
            <a:off x="187185" y="11686420"/>
            <a:ext cx="1826047" cy="352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4536" tIns="22268" rIns="44536" bIns="22268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000" dirty="0">
                <a:latin typeface="+mn-lt"/>
              </a:rPr>
              <a:t>Allison FitzGerald</a:t>
            </a:r>
            <a:endParaRPr lang="de-DE" altLang="en-US" sz="1000" dirty="0">
              <a:latin typeface="+mn-lt"/>
            </a:endParaRPr>
          </a:p>
          <a:p>
            <a:r>
              <a:rPr lang="de-DE" altLang="en-US" sz="1000" dirty="0">
                <a:latin typeface="+mn-lt"/>
              </a:rPr>
              <a:t>GlobalSkin</a:t>
            </a:r>
            <a:endParaRPr lang="de-DE" altLang="en-US" sz="1000" b="1" dirty="0">
              <a:latin typeface="+mn-lt"/>
            </a:endParaRPr>
          </a:p>
        </p:txBody>
      </p:sp>
      <p:sp>
        <p:nvSpPr>
          <p:cNvPr id="7" name="Text Box 3023"/>
          <p:cNvSpPr txBox="1">
            <a:spLocks noChangeArrowheads="1"/>
          </p:cNvSpPr>
          <p:nvPr/>
        </p:nvSpPr>
        <p:spPr bwMode="auto">
          <a:xfrm>
            <a:off x="177501" y="1749966"/>
            <a:ext cx="6473247" cy="198859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44536" tIns="22268" rIns="44536" bIns="22268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000" b="1" cap="all" dirty="0">
                <a:solidFill>
                  <a:schemeClr val="bg1"/>
                </a:solidFill>
                <a:latin typeface="+mn-lt"/>
              </a:rPr>
              <a:t>INTRODUCTION</a:t>
            </a:r>
            <a:endParaRPr lang="de-DE" altLang="en-US" sz="800" b="1" cap="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Line 4233"/>
          <p:cNvSpPr>
            <a:spLocks noChangeShapeType="1"/>
          </p:cNvSpPr>
          <p:nvPr/>
        </p:nvSpPr>
        <p:spPr bwMode="auto">
          <a:xfrm>
            <a:off x="163165" y="11466908"/>
            <a:ext cx="6451460" cy="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516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208018" y="784594"/>
            <a:ext cx="5875029" cy="3081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>
                <a:latin typeface="+mn-lt"/>
              </a:rPr>
              <a:t>Psychometric Testing of the Patient-Reported Impact of Dermatological Diseases (PRIDD) measure</a:t>
            </a:r>
          </a:p>
        </p:txBody>
      </p:sp>
      <p:sp>
        <p:nvSpPr>
          <p:cNvPr id="12" name="Textplatzhalter 4"/>
          <p:cNvSpPr txBox="1">
            <a:spLocks/>
          </p:cNvSpPr>
          <p:nvPr/>
        </p:nvSpPr>
        <p:spPr>
          <a:xfrm>
            <a:off x="189494" y="1262623"/>
            <a:ext cx="6488220" cy="38466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latin typeface="+mn-lt"/>
              </a:rPr>
              <a:t>Allison Fitzgerald</a:t>
            </a:r>
            <a:r>
              <a:rPr lang="en-GB" sz="600" baseline="30000" dirty="0">
                <a:latin typeface="+mn-lt"/>
              </a:rPr>
              <a:t>1</a:t>
            </a:r>
            <a:r>
              <a:rPr lang="en-GB" sz="600" dirty="0">
                <a:latin typeface="+mn-lt"/>
              </a:rPr>
              <a:t>, Rachael Pattinson</a:t>
            </a:r>
            <a:r>
              <a:rPr lang="en-GB" sz="600" baseline="300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2</a:t>
            </a:r>
            <a:r>
              <a:rPr lang="en-GB" sz="600" dirty="0">
                <a:latin typeface="+mn-lt"/>
              </a:rPr>
              <a:t>, Nirohshah Trialonis-Suthakharan</a:t>
            </a:r>
            <a:r>
              <a:rPr lang="en-GB" sz="600" baseline="30000" dirty="0">
                <a:latin typeface="+mn-lt"/>
              </a:rPr>
              <a:t>3</a:t>
            </a:r>
            <a:r>
              <a:rPr lang="en-GB" sz="600" dirty="0">
                <a:solidFill>
                  <a:schemeClr val="tx1"/>
                </a:solidFill>
                <a:latin typeface="+mn-lt"/>
              </a:rPr>
              <a:t>,</a:t>
            </a:r>
            <a:r>
              <a:rPr lang="en-GB" altLang="en-US" sz="6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T Pickles</a:t>
            </a:r>
            <a:r>
              <a:rPr lang="en-GB" altLang="en-US" sz="600" baseline="300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4</a:t>
            </a:r>
            <a:r>
              <a:rPr lang="en-GB" sz="600" dirty="0">
                <a:latin typeface="+mn-lt"/>
              </a:rPr>
              <a:t>, Jennifer Austin</a:t>
            </a:r>
            <a:r>
              <a:rPr lang="en-GB" sz="600" baseline="30000" dirty="0">
                <a:latin typeface="+mn-lt"/>
              </a:rPr>
              <a:t>1</a:t>
            </a:r>
            <a:r>
              <a:rPr lang="en-GB" sz="600" dirty="0">
                <a:latin typeface="+mn-lt"/>
              </a:rPr>
              <a:t>, Christine Bundy</a:t>
            </a:r>
            <a:r>
              <a:rPr lang="en-GB" sz="600" baseline="30000" dirty="0">
                <a:latin typeface="+mn-lt"/>
              </a:rPr>
              <a:t>5</a:t>
            </a:r>
            <a:r>
              <a:rPr lang="en-GB" sz="600" dirty="0">
                <a:latin typeface="+mn-lt"/>
              </a:rPr>
              <a:t>, Matthias Augustin</a:t>
            </a:r>
            <a:r>
              <a:rPr lang="en-GB" sz="600" baseline="30000" dirty="0">
                <a:latin typeface="+mn-lt"/>
              </a:rPr>
              <a:t>3</a:t>
            </a:r>
            <a:endParaRPr lang="en-GB" sz="600" dirty="0">
              <a:latin typeface="+mn-lt"/>
            </a:endParaRPr>
          </a:p>
          <a:p>
            <a:r>
              <a:rPr lang="en-GB" sz="600" baseline="30000" dirty="0">
                <a:latin typeface="+mn-lt"/>
              </a:rPr>
              <a:t>1</a:t>
            </a:r>
            <a:r>
              <a:rPr lang="en-GB" sz="600" dirty="0">
                <a:latin typeface="+mn-lt"/>
              </a:rPr>
              <a:t>International Alliance of Dermatology Patient Organizations, Ottawa, Canada, </a:t>
            </a:r>
            <a:r>
              <a:rPr lang="en-GB" sz="600" baseline="30000" dirty="0">
                <a:latin typeface="+mn-lt"/>
              </a:rPr>
              <a:t>2</a:t>
            </a:r>
            <a:r>
              <a:rPr lang="en-GB" sz="600" dirty="0">
                <a:latin typeface="+mn-lt"/>
              </a:rPr>
              <a:t>School of Dentistry, Cardiff University, UK, </a:t>
            </a:r>
            <a:r>
              <a:rPr lang="en-GB" sz="600" baseline="30000" dirty="0">
                <a:latin typeface="+mn-lt"/>
              </a:rPr>
              <a:t>3 </a:t>
            </a:r>
            <a:r>
              <a:rPr lang="en-GB" sz="600" dirty="0">
                <a:latin typeface="+mn-lt"/>
              </a:rPr>
              <a:t>University Medical Center Hamburg-Eppendorf, Germany.</a:t>
            </a:r>
            <a:r>
              <a:rPr lang="en-GB" sz="600" baseline="30000" dirty="0">
                <a:latin typeface="+mn-lt"/>
              </a:rPr>
              <a:t> 4</a:t>
            </a:r>
            <a:r>
              <a:rPr lang="en-GB" sz="600" dirty="0">
                <a:latin typeface="+mn-lt"/>
              </a:rPr>
              <a:t> Centre for Trials Research, Cardiff University, UK</a:t>
            </a:r>
            <a:r>
              <a:rPr lang="en-GB" sz="600" baseline="30000" dirty="0">
                <a:latin typeface="+mn-lt"/>
              </a:rPr>
              <a:t>      5</a:t>
            </a:r>
            <a:r>
              <a:rPr lang="en-GB" sz="600" dirty="0">
                <a:latin typeface="+mn-lt"/>
              </a:rPr>
              <a:t>School of Healthcare Sciences, Cardiff University, UK .</a:t>
            </a:r>
            <a:r>
              <a:rPr lang="en-GB" sz="600" baseline="30000" dirty="0">
                <a:latin typeface="+mn-lt"/>
              </a:rPr>
              <a:t> </a:t>
            </a:r>
            <a:endParaRPr lang="en-GB" sz="600" dirty="0">
              <a:latin typeface="+mn-lt"/>
            </a:endParaRPr>
          </a:p>
        </p:txBody>
      </p:sp>
      <p:pic>
        <p:nvPicPr>
          <p:cNvPr id="66" name="Picture 18" descr="A picture containing light, food, drawing&#10;&#10;Description automatically generated">
            <a:extLst>
              <a:ext uri="{FF2B5EF4-FFF2-40B4-BE49-F238E27FC236}">
                <a16:creationId xmlns:a16="http://schemas.microsoft.com/office/drawing/2014/main" id="{8CD79714-BBC2-0546-A262-871CE675BF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85" y="165468"/>
            <a:ext cx="1331254" cy="479960"/>
          </a:xfrm>
          <a:prstGeom prst="rect">
            <a:avLst/>
          </a:prstGeom>
          <a:noFill/>
        </p:spPr>
      </p:pic>
      <p:pic>
        <p:nvPicPr>
          <p:cNvPr id="67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4C853AA6-1270-5A45-B795-13C6A6FC58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185" y="203860"/>
            <a:ext cx="451136" cy="432559"/>
          </a:xfrm>
          <a:prstGeom prst="rect">
            <a:avLst/>
          </a:prstGeom>
        </p:spPr>
      </p:pic>
      <p:pic>
        <p:nvPicPr>
          <p:cNvPr id="68" name="Picture 15">
            <a:extLst>
              <a:ext uri="{FF2B5EF4-FFF2-40B4-BE49-F238E27FC236}">
                <a16:creationId xmlns:a16="http://schemas.microsoft.com/office/drawing/2014/main" id="{946D2F68-0CCB-A749-AA95-8E4FECC7DB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434" y="182149"/>
            <a:ext cx="1653702" cy="391604"/>
          </a:xfrm>
          <a:prstGeom prst="rect">
            <a:avLst/>
          </a:prstGeom>
        </p:spPr>
      </p:pic>
      <p:sp>
        <p:nvSpPr>
          <p:cNvPr id="52" name="Text Box 3023"/>
          <p:cNvSpPr txBox="1">
            <a:spLocks noChangeArrowheads="1"/>
          </p:cNvSpPr>
          <p:nvPr/>
        </p:nvSpPr>
        <p:spPr bwMode="auto">
          <a:xfrm>
            <a:off x="178604" y="3063273"/>
            <a:ext cx="6436021" cy="198859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44536" tIns="22268" rIns="44536" bIns="22268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000" b="1" cap="all" dirty="0">
                <a:solidFill>
                  <a:schemeClr val="bg1"/>
                </a:solidFill>
                <a:latin typeface="+mn-lt"/>
              </a:rPr>
              <a:t>AIMS AND OBJECTIVES</a:t>
            </a:r>
          </a:p>
        </p:txBody>
      </p:sp>
      <p:sp>
        <p:nvSpPr>
          <p:cNvPr id="56" name="Text Box 3023"/>
          <p:cNvSpPr txBox="1">
            <a:spLocks noChangeArrowheads="1"/>
          </p:cNvSpPr>
          <p:nvPr/>
        </p:nvSpPr>
        <p:spPr bwMode="auto">
          <a:xfrm>
            <a:off x="187185" y="3876182"/>
            <a:ext cx="6397477" cy="198859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44536" tIns="22268" rIns="44536" bIns="22268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000" b="1" cap="all" dirty="0">
                <a:solidFill>
                  <a:schemeClr val="bg1"/>
                </a:solidFill>
                <a:latin typeface="+mn-lt"/>
              </a:rPr>
              <a:t>Materials and methods</a:t>
            </a:r>
          </a:p>
        </p:txBody>
      </p:sp>
      <p:sp>
        <p:nvSpPr>
          <p:cNvPr id="81" name="Text Box 3023"/>
          <p:cNvSpPr txBox="1">
            <a:spLocks noChangeArrowheads="1"/>
          </p:cNvSpPr>
          <p:nvPr/>
        </p:nvSpPr>
        <p:spPr bwMode="auto">
          <a:xfrm>
            <a:off x="177501" y="5665685"/>
            <a:ext cx="6320816" cy="198859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44536" tIns="22268" rIns="44536" bIns="22268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000" b="1" cap="all" dirty="0">
                <a:solidFill>
                  <a:schemeClr val="bg1"/>
                </a:solidFill>
                <a:latin typeface="+mn-lt"/>
              </a:rPr>
              <a:t>REsultS</a:t>
            </a:r>
            <a:endParaRPr lang="de-DE" altLang="en-US" sz="800" b="1" cap="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Rechteck 17">
            <a:extLst>
              <a:ext uri="{FF2B5EF4-FFF2-40B4-BE49-F238E27FC236}">
                <a16:creationId xmlns:a16="http://schemas.microsoft.com/office/drawing/2014/main" id="{E06C4FF4-B423-A605-66FB-1105975A5C65}"/>
              </a:ext>
            </a:extLst>
          </p:cNvPr>
          <p:cNvSpPr/>
          <p:nvPr/>
        </p:nvSpPr>
        <p:spPr>
          <a:xfrm>
            <a:off x="150329" y="1958505"/>
            <a:ext cx="5253293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n-GB" altLang="en-US" sz="1000" dirty="0">
                <a:cs typeface="Arial" panose="020B0604020202020204" pitchFamily="34" charset="0"/>
              </a:rPr>
              <a:t>Existing dermatology-specific patient-reported outcome measures (PROMs) do not fully capture the substantial physical, psychological, and social impact on patients’ lives and are not recommended for use according to the Consensus-based Standards for the Selection of Health Measurement Instruments (COSMIN) criteria. Most were developed with insufficient patient involvement and relied on classical psychometric methods. </a:t>
            </a:r>
            <a:r>
              <a:rPr lang="en-GB" altLang="en-US" sz="1000" b="1" dirty="0">
                <a:cs typeface="Arial" panose="020B0604020202020204" pitchFamily="34" charset="0"/>
              </a:rPr>
              <a:t>We developed the Patient-Reported Impact of Dermatological Diseases (PRIDD) measure in close partnership with patients. </a:t>
            </a:r>
          </a:p>
          <a:p>
            <a:endParaRPr lang="en-GB" sz="300" dirty="0"/>
          </a:p>
          <a:p>
            <a:r>
              <a:rPr lang="en-GB" sz="300" dirty="0">
                <a:ea typeface="Open Sans" panose="020B0606030504020204" pitchFamily="34" charset="0"/>
                <a:cs typeface="Calibri"/>
              </a:rPr>
              <a:t>	</a:t>
            </a:r>
          </a:p>
        </p:txBody>
      </p:sp>
      <p:sp>
        <p:nvSpPr>
          <p:cNvPr id="37" name="Text Box 3023">
            <a:extLst>
              <a:ext uri="{FF2B5EF4-FFF2-40B4-BE49-F238E27FC236}">
                <a16:creationId xmlns:a16="http://schemas.microsoft.com/office/drawing/2014/main" id="{F74F78D5-FD68-2AAC-CED9-96D53F021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18" y="10071576"/>
            <a:ext cx="6490528" cy="198859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44536" tIns="22268" rIns="44536" bIns="22268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000" b="1" cap="all" dirty="0">
                <a:solidFill>
                  <a:schemeClr val="bg1"/>
                </a:solidFill>
                <a:latin typeface="+mn-lt"/>
              </a:rPr>
              <a:t>Conclusion</a:t>
            </a:r>
            <a:endParaRPr lang="de-DE" altLang="en-US" sz="800" b="1" cap="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21 Metin kutusu">
            <a:extLst>
              <a:ext uri="{FF2B5EF4-FFF2-40B4-BE49-F238E27FC236}">
                <a16:creationId xmlns:a16="http://schemas.microsoft.com/office/drawing/2014/main" id="{71212BDC-60BE-28E7-9A53-B9B7428FC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18" y="3392175"/>
            <a:ext cx="6320816" cy="34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746" rIns="0" bIns="18746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n-GB" altLang="en-US" sz="1000" dirty="0"/>
              <a:t>This study tested PRIDD’s </a:t>
            </a:r>
            <a:r>
              <a:rPr lang="en-GB" altLang="en-US" sz="1000" b="1" dirty="0"/>
              <a:t>measurement properties </a:t>
            </a:r>
            <a:r>
              <a:rPr lang="en-GB" altLang="en-US" sz="1000" dirty="0"/>
              <a:t>using both classic and modern psychometric methods and evaluated these against the Consensus-based Standards for selection of health Measurement Instruments COSMIN criteria</a:t>
            </a:r>
            <a:r>
              <a:rPr lang="en-GB" altLang="en-US" sz="900" dirty="0">
                <a:latin typeface="Franklin Gothic Book" panose="020B0503020102020204" pitchFamily="34" charset="0"/>
              </a:rPr>
              <a:t>.</a:t>
            </a:r>
            <a:endParaRPr lang="tr-TR" altLang="en-US" sz="900" dirty="0">
              <a:latin typeface="Franklin Gothic Book" panose="020B0503020102020204" pitchFamily="34" charset="0"/>
            </a:endParaRPr>
          </a:p>
        </p:txBody>
      </p:sp>
      <p:sp>
        <p:nvSpPr>
          <p:cNvPr id="10" name="TextBox 28">
            <a:extLst>
              <a:ext uri="{FF2B5EF4-FFF2-40B4-BE49-F238E27FC236}">
                <a16:creationId xmlns:a16="http://schemas.microsoft.com/office/drawing/2014/main" id="{AE423420-1EC1-D358-AF85-22E1575E3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185" y="4183636"/>
            <a:ext cx="32418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9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worldwide longitudinal study consisting of two online surveys administered 2-4 weeks apart.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9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Adults (≥ 18 years) living with a dermatological condition were recruited through </a:t>
            </a:r>
            <a:r>
              <a:rPr lang="en-GB" altLang="en-US" sz="900" dirty="0" err="1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GlobalSkin’s</a:t>
            </a:r>
            <a:r>
              <a:rPr lang="en-GB" altLang="en-US" sz="9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(International Alliance of Dermatology Patient Organization) global membership network.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9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Participants completed PRIDD, a demographics questionnaire, and other related measures (e.g. Dermatology Life Quality Index).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E977F1-E189-7071-94F8-431EAD345206}"/>
              </a:ext>
            </a:extLst>
          </p:cNvPr>
          <p:cNvSpPr txBox="1"/>
          <p:nvPr/>
        </p:nvSpPr>
        <p:spPr>
          <a:xfrm>
            <a:off x="187185" y="10343524"/>
            <a:ext cx="6267117" cy="1123384"/>
          </a:xfrm>
          <a:prstGeom prst="rect">
            <a:avLst/>
          </a:prstGeom>
          <a:noFill/>
        </p:spPr>
        <p:txBody>
          <a:bodyPr wrap="square" lIns="45720" tIns="22860" rIns="45720" bIns="22860" anchor="t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1000" dirty="0">
                <a:ea typeface="Calibri"/>
                <a:cs typeface="Times New Roman"/>
              </a:rPr>
              <a:t>PRIDD is a valid and reliable tool to help clinicians provide better care and stakeholders to understand the global burden of dermatological disease. It is the first theory-led dermatology-specific PROM of life impact tested across all seven COSMIN measurement properties. The results indicate that </a:t>
            </a:r>
            <a:r>
              <a:rPr lang="en-GB" altLang="en-US" sz="1000" b="1" dirty="0">
                <a:ea typeface="Calibri"/>
                <a:cs typeface="Times New Roman"/>
              </a:rPr>
              <a:t>PRIDD is the only dermatology-specific PROM of life impact to meet the COSMIN criteria to be recommended for use</a:t>
            </a:r>
            <a:r>
              <a:rPr lang="en-GB" altLang="en-US" sz="1000" dirty="0">
                <a:ea typeface="Calibri"/>
                <a:cs typeface="Times New Roman"/>
              </a:rPr>
              <a:t>. Our findings confirm the value of developing and validating PROMs with a patient-centred approach and using modern psychometric methods. The next steps include further testing of measurement error and responsiveness, cross-cultural and linguistic validation, and completing analysis of the global data on the life impact of dermatological conditions</a:t>
            </a:r>
            <a:endParaRPr lang="en-US" sz="1000" dirty="0">
              <a:ea typeface="Calibri"/>
              <a:cs typeface="Times New Roman"/>
            </a:endParaRPr>
          </a:p>
        </p:txBody>
      </p:sp>
      <p:sp>
        <p:nvSpPr>
          <p:cNvPr id="17" name="TextBox 14350">
            <a:extLst>
              <a:ext uri="{FF2B5EF4-FFF2-40B4-BE49-F238E27FC236}">
                <a16:creationId xmlns:a16="http://schemas.microsoft.com/office/drawing/2014/main" id="{F31DE01E-1594-85F0-BE84-4283539823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5" y="5905299"/>
            <a:ext cx="63208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10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987 patients with 60 dermatological conditions from 55 countries participated. A four-factor model showed best fit. PRIDD fit the Rasch model (χ</a:t>
            </a:r>
            <a:r>
              <a:rPr lang="en-GB" altLang="en-US" sz="1000" baseline="300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altLang="en-US" sz="10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37.26, p = 0.11), showed no local dependency or Differential Item Functioning (DIF) at the test level, and was well-targeted. A summary of PRIDD’s measurement properties and interpretability information evaluated against the COSMIN quality criteria is provided:</a:t>
            </a: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B902D90F-93E3-56C6-4317-C05EFFBD6D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236174"/>
              </p:ext>
            </p:extLst>
          </p:nvPr>
        </p:nvGraphicFramePr>
        <p:xfrm>
          <a:off x="192795" y="6635565"/>
          <a:ext cx="6261507" cy="322928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649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1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7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59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78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67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800">
                        <a:effectLst/>
                        <a:latin typeface="Franklin Gothic Book" panose="020B05030201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Requirement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Rating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Results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29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Structural validity 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 err="1">
                          <a:effectLst/>
                          <a:latin typeface="Franklin Gothic Book" panose="020B0503020102020204" pitchFamily="34" charset="0"/>
                        </a:rPr>
                        <a:t>Unidimensionality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- No violation of unidimensionality</a:t>
                      </a:r>
                      <a:b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- No violation of local independence</a:t>
                      </a:r>
                      <a:b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</a:b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- Adequate model fit: χ</a:t>
                      </a:r>
                      <a:r>
                        <a:rPr lang="en-GB" sz="800" baseline="30000"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 &gt;0.01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PRIDD and all subscales unidimensional with no local dependency. χ</a:t>
                      </a:r>
                      <a:r>
                        <a:rPr lang="en-GB" sz="800" baseline="30000">
                          <a:effectLst/>
                          <a:latin typeface="Franklin Gothic Book" panose="020B0503020102020204" pitchFamily="34" charset="0"/>
                        </a:rPr>
                        <a:t>2</a:t>
                      </a: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 = 0.11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55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Structural validity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CFI or TLI or comparable measure &gt; 0.95 OR RMSEA &lt; 0.06 OR SRMR &lt; 0.08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Franklin Gothic Book" panose="020B0503020102020204" pitchFamily="34" charset="0"/>
                        </a:rPr>
                        <a:t>CFI = 0.96; TLI = 0.97; RMSEA = 0.09; SRMR = 0.03</a:t>
                      </a:r>
                      <a:endParaRPr lang="en-GB" sz="80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6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Internal consistency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Person Separation Index ≥ 0.7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Person Separation Index = 0.89 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53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Hypothesis testing for construct validity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75% of hypotheses met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76% of hypotheses met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76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Test-retest reliability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ICC or weighted Kappa ≥ 0.70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ICC = 0.93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119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Measurement error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SDC or </a:t>
                      </a:r>
                      <a:r>
                        <a:rPr lang="en-GB" sz="800" err="1">
                          <a:effectLst/>
                          <a:latin typeface="Franklin Gothic Book" panose="020B0503020102020204" pitchFamily="34" charset="0"/>
                        </a:rPr>
                        <a:t>LoA</a:t>
                      </a: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 &lt; MIC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LoA (1.3) &lt; MIC (4.14)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Unable to determine anchor-based MIC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53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Responsiveness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The result is in accordance with the hypothesis OR AUC ≥ 0.70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0 hypotheses met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29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Floor &amp; ceiling effects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Considered present when &gt; 15% of the patients achieved the minimum or maximum possible score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&lt; 0.9% with minimum or maximum score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242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MIC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N/A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 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800">
                          <a:effectLst/>
                          <a:latin typeface="Franklin Gothic Book" panose="020B0503020102020204" pitchFamily="34" charset="0"/>
                        </a:rPr>
                        <a:t>Unable to determine anchor-based MIC</a:t>
                      </a:r>
                      <a:endParaRPr lang="en-GB" sz="80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291" marR="34291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9225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600" b="0" dirty="0">
                          <a:effectLst/>
                          <a:latin typeface="Franklin Gothic Book" panose="020B0503020102020204" pitchFamily="34" charset="0"/>
                        </a:rPr>
                        <a:t>“+” = sufficient, ” –“ = insufficient, “?” = indeterminate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600" b="0" dirty="0">
                          <a:effectLst/>
                          <a:latin typeface="Franklin Gothic Book" panose="020B0503020102020204" pitchFamily="34" charset="0"/>
                        </a:rPr>
                        <a:t>CFI: Comparative Fit Index; TLI ; Tucker-Lewis Index; RMSEA: Root Mean Square Error of Approximation; SRMR: Standardised Root Mean Square; ICC: Intraclass Correlation Coefficient; SDC: Smallest Detectable Change; </a:t>
                      </a:r>
                      <a:r>
                        <a:rPr lang="en-GB" sz="600" b="0" dirty="0" err="1">
                          <a:effectLst/>
                          <a:latin typeface="Franklin Gothic Book" panose="020B0503020102020204" pitchFamily="34" charset="0"/>
                        </a:rPr>
                        <a:t>LoA</a:t>
                      </a:r>
                      <a:r>
                        <a:rPr lang="en-GB" sz="600" b="0" dirty="0">
                          <a:effectLst/>
                          <a:latin typeface="Franklin Gothic Book" panose="020B0503020102020204" pitchFamily="34" charset="0"/>
                        </a:rPr>
                        <a:t>: Limits of Agreement; MIC: Minimally Important Change</a:t>
                      </a:r>
                      <a:endParaRPr lang="en-GB" sz="600" b="0" dirty="0">
                        <a:effectLst/>
                        <a:latin typeface="Franklin Gothic Book" panose="020B0503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22860" marB="2286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38" name="Table 14335">
            <a:extLst>
              <a:ext uri="{FF2B5EF4-FFF2-40B4-BE49-F238E27FC236}">
                <a16:creationId xmlns:a16="http://schemas.microsoft.com/office/drawing/2014/main" id="{8202711D-745F-7360-F52B-1FC1E4275E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254836"/>
              </p:ext>
            </p:extLst>
          </p:nvPr>
        </p:nvGraphicFramePr>
        <p:xfrm>
          <a:off x="3537258" y="4212633"/>
          <a:ext cx="2973302" cy="545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6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958">
                <a:tc gridSpan="2">
                  <a:txBody>
                    <a:bodyPr/>
                    <a:lstStyle/>
                    <a:p>
                      <a:pPr algn="ctr"/>
                      <a:r>
                        <a:rPr lang="en-GB" sz="700" b="1">
                          <a:latin typeface="Franklin Gothic Book" panose="020B0503020102020204" pitchFamily="34" charset="0"/>
                        </a:rPr>
                        <a:t>Survey 1</a:t>
                      </a:r>
                    </a:p>
                  </a:txBody>
                  <a:tcPr marL="45720" marR="45720" marT="22860" marB="2286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517">
                <a:tc>
                  <a:txBody>
                    <a:bodyPr/>
                    <a:lstStyle/>
                    <a:p>
                      <a:pPr algn="ctr"/>
                      <a:r>
                        <a:rPr lang="en-GB" sz="700" b="1" dirty="0">
                          <a:latin typeface="Franklin Gothic Book" panose="020B0503020102020204" pitchFamily="34" charset="0"/>
                        </a:rPr>
                        <a:t>504</a:t>
                      </a:r>
                      <a:r>
                        <a:rPr lang="en-GB" sz="700" dirty="0">
                          <a:latin typeface="Franklin Gothic Book" panose="020B0503020102020204" pitchFamily="34" charset="0"/>
                        </a:rPr>
                        <a:t> participants; </a:t>
                      </a:r>
                      <a:r>
                        <a:rPr lang="en-GB" sz="700" b="1" dirty="0">
                          <a:latin typeface="Franklin Gothic Book" panose="020B0503020102020204" pitchFamily="34" charset="0"/>
                        </a:rPr>
                        <a:t>35</a:t>
                      </a:r>
                      <a:r>
                        <a:rPr lang="en-GB" sz="700" dirty="0">
                          <a:latin typeface="Franklin Gothic Book" panose="020B0503020102020204" pitchFamily="34" charset="0"/>
                        </a:rPr>
                        <a:t> conditions; </a:t>
                      </a:r>
                      <a:r>
                        <a:rPr lang="en-GB" sz="700" b="1" dirty="0">
                          <a:latin typeface="Franklin Gothic Book" panose="020B0503020102020204" pitchFamily="34" charset="0"/>
                        </a:rPr>
                        <a:t>38 </a:t>
                      </a:r>
                      <a:r>
                        <a:rPr lang="en-GB" sz="700" dirty="0">
                          <a:latin typeface="Franklin Gothic Book" panose="020B0503020102020204" pitchFamily="34" charset="0"/>
                        </a:rPr>
                        <a:t>countries</a:t>
                      </a:r>
                    </a:p>
                  </a:txBody>
                  <a:tcPr marL="45722" marR="45722" marT="22858" marB="2285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latin typeface="Franklin Gothic Book" panose="020B0503020102020204" pitchFamily="34" charset="0"/>
                        </a:rPr>
                        <a:t>Rasch analysis, structural validity, internal consistency, construct validity, floor and ceiling effects</a:t>
                      </a:r>
                    </a:p>
                  </a:txBody>
                  <a:tcPr marL="45722" marR="45722" marT="22858" marB="2285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94B84A4E-7F7F-5368-3A21-5D410D5E1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99871"/>
              </p:ext>
            </p:extLst>
          </p:nvPr>
        </p:nvGraphicFramePr>
        <p:xfrm>
          <a:off x="3537258" y="5062232"/>
          <a:ext cx="2973302" cy="518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6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396">
                <a:tc gridSpan="2"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latin typeface="Franklin Gothic Book" panose="020B0503020102020204" pitchFamily="34" charset="0"/>
                        </a:rPr>
                        <a:t>Survey 2</a:t>
                      </a:r>
                    </a:p>
                  </a:txBody>
                  <a:tcPr marL="45720" marR="45720" marT="22860" marB="2286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pPr algn="ctr"/>
                      <a:r>
                        <a:rPr lang="en-GB" sz="700" b="1">
                          <a:latin typeface="Franklin Gothic Book" panose="020B0503020102020204" pitchFamily="34" charset="0"/>
                        </a:rPr>
                        <a:t>272</a:t>
                      </a:r>
                      <a:r>
                        <a:rPr lang="en-GB" sz="700">
                          <a:latin typeface="Franklin Gothic Book" panose="020B0503020102020204" pitchFamily="34" charset="0"/>
                        </a:rPr>
                        <a:t> participants; </a:t>
                      </a:r>
                      <a:r>
                        <a:rPr lang="en-GB" sz="700" b="1">
                          <a:latin typeface="Franklin Gothic Book" panose="020B0503020102020204" pitchFamily="34" charset="0"/>
                        </a:rPr>
                        <a:t>27</a:t>
                      </a:r>
                      <a:r>
                        <a:rPr lang="en-GB" sz="700">
                          <a:latin typeface="Franklin Gothic Book" panose="020B0503020102020204" pitchFamily="34" charset="0"/>
                        </a:rPr>
                        <a:t> conditions; </a:t>
                      </a:r>
                      <a:r>
                        <a:rPr lang="en-GB" sz="700" b="1">
                          <a:latin typeface="Franklin Gothic Book" panose="020B0503020102020204" pitchFamily="34" charset="0"/>
                        </a:rPr>
                        <a:t>26 </a:t>
                      </a:r>
                      <a:r>
                        <a:rPr lang="en-GB" sz="700">
                          <a:latin typeface="Franklin Gothic Book" panose="020B0503020102020204" pitchFamily="34" charset="0"/>
                        </a:rPr>
                        <a:t>countries</a:t>
                      </a:r>
                    </a:p>
                  </a:txBody>
                  <a:tcPr marL="45718" marR="45718" marT="22858" marB="2285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latin typeface="Franklin Gothic Book" panose="020B0503020102020204" pitchFamily="34" charset="0"/>
                        </a:rPr>
                        <a:t>Test-retest reliability, measurement error, responsiveness, Minimally Important Change (MIC)</a:t>
                      </a:r>
                    </a:p>
                  </a:txBody>
                  <a:tcPr marL="45718" marR="45718" marT="22858" marB="22858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1" name="Arrow: Down 40">
            <a:extLst>
              <a:ext uri="{FF2B5EF4-FFF2-40B4-BE49-F238E27FC236}">
                <a16:creationId xmlns:a16="http://schemas.microsoft.com/office/drawing/2014/main" id="{0019971E-48FA-E437-20C1-A566F9BDE4B7}"/>
              </a:ext>
            </a:extLst>
          </p:cNvPr>
          <p:cNvSpPr/>
          <p:nvPr/>
        </p:nvSpPr>
        <p:spPr>
          <a:xfrm flipH="1">
            <a:off x="4945614" y="4805685"/>
            <a:ext cx="156589" cy="1688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2113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4226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6338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48451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10564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72677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4789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96902" algn="l" defTabSz="262113" rtl="0" eaLnBrk="1" latinLnBrk="0" hangingPunct="1">
              <a:defRPr sz="10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7404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FFD472-4632-0E62-00B5-57233B791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6880" y="2350384"/>
            <a:ext cx="992334" cy="37348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E980DD8-776F-D69F-8B10-998C8412E8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5351" y="11539997"/>
            <a:ext cx="1321240" cy="5872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C32D31-AC43-4FB8-B5AD-DD4A530874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6321" y="11631265"/>
            <a:ext cx="1791451" cy="378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9C0236-317B-DEAA-7927-45B38A7F4C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0743" y="11563151"/>
            <a:ext cx="1198127" cy="5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36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759</Words>
  <Application>Microsoft Office PowerPoint</Application>
  <PresentationFormat>Widescreen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Franklin Gothic Book</vt:lpstr>
      <vt:lpstr>Open Sans</vt:lpstr>
      <vt:lpstr>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Allison FitzGerald</dc:creator>
  <cp:lastModifiedBy>Allison FitzGerald</cp:lastModifiedBy>
  <cp:revision>1</cp:revision>
  <dcterms:created xsi:type="dcterms:W3CDTF">2024-09-19T14:40:05Z</dcterms:created>
  <dcterms:modified xsi:type="dcterms:W3CDTF">2024-10-07T16:42:10Z</dcterms:modified>
</cp:coreProperties>
</file>