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56" r:id="rId5"/>
    <p:sldId id="257" r:id="rId6"/>
    <p:sldId id="258" r:id="rId7"/>
    <p:sldId id="259" r:id="rId8"/>
    <p:sldId id="280" r:id="rId9"/>
    <p:sldId id="261" r:id="rId10"/>
    <p:sldId id="262" r:id="rId11"/>
    <p:sldId id="263" r:id="rId12"/>
    <p:sldId id="278"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1275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41275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41275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41275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41275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41275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41275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41275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41275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F43600-82F3-5974-8166-952752C66BD7}" name="Rose T." initials="RT" userId="Rose T." providerId="None"/>
  <p188:author id="{AE81BA8C-4121-56C7-8D3E-9740650D0549}" name="Mo Forman" initials="MF" userId="S::mo.forman@hpolicy.com::96d319b3-61b1-4fa0-8b70-8ce2f0da41c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3500"/>
    <a:srgbClr val="E3B104"/>
    <a:srgbClr val="5A4F1A"/>
    <a:srgbClr val="E5CF65"/>
    <a:srgbClr val="A797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3175" cap="flat">
              <a:noFill/>
              <a:miter lim="400000"/>
            </a:ln>
          </a:right>
          <a:top>
            <a:ln w="12700" cap="flat">
              <a:noFill/>
              <a:miter lim="400000"/>
            </a:ln>
          </a:top>
          <a:bottom>
            <a:ln w="12700" cap="flat">
              <a:noFill/>
              <a:miter lim="400000"/>
            </a:ln>
          </a:bottom>
          <a:insideH>
            <a:ln w="12700" cap="flat">
              <a:noFill/>
              <a:miter lim="400000"/>
            </a:ln>
          </a:insideH>
          <a:insideV>
            <a:ln w="3175"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3175" cap="flat">
              <a:solidFill>
                <a:srgbClr val="3797C6"/>
              </a:solidFill>
              <a:prstDash val="solid"/>
              <a:miter lim="400000"/>
            </a:ln>
          </a:top>
          <a:bottom>
            <a:ln w="12700" cap="flat">
              <a:noFill/>
              <a:miter lim="400000"/>
            </a:ln>
          </a:bottom>
          <a:insideH>
            <a:ln w="3175"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3175" cap="flat">
              <a:solidFill>
                <a:srgbClr val="B8B8B8"/>
              </a:solidFill>
              <a:prstDash val="solid"/>
              <a:miter lim="400000"/>
            </a:ln>
          </a:top>
          <a:bottom>
            <a:ln w="3175" cap="flat">
              <a:solidFill>
                <a:srgbClr val="B8B8B8"/>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
          <a:latin typeface="Helvetica Neue Medium"/>
          <a:ea typeface="Helvetica Neue Medium"/>
          <a:cs typeface="Helvetica Neue Medium"/>
        </a:font>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rgbClr val="EBEBEB"/>
          </a:solidFill>
        </a:fill>
      </a:tcStyle>
    </a:lastRow>
    <a:firstRow>
      <a:tcTxStyle b="off" i="off">
        <a:font>
          <a:latin typeface="Helvetica Neue Medium"/>
          <a:ea typeface="Helvetica Neue Medium"/>
          <a:cs typeface="Helvetica Neue Medium"/>
        </a:font>
        <a:srgbClr val="FFFFFF"/>
      </a:tcTxStyle>
      <a:tcStyle>
        <a:tcBdr>
          <a:left>
            <a:ln w="3175" cap="flat">
              <a:solidFill>
                <a:srgbClr val="929292"/>
              </a:solidFill>
              <a:prstDash val="solid"/>
              <a:miter lim="400000"/>
            </a:ln>
          </a:left>
          <a:right>
            <a:ln w="3175" cap="flat">
              <a:solidFill>
                <a:srgbClr val="929292"/>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929292"/>
              </a:solidFill>
              <a:prstDash val="solid"/>
              <a:miter lim="400000"/>
            </a:ln>
          </a:insideH>
          <a:insideV>
            <a:ln w="3175"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3175" cap="flat">
              <a:solidFill>
                <a:srgbClr val="5D5D5D"/>
              </a:solidFill>
              <a:custDash>
                <a:ds d="200000" sp="200000"/>
              </a:custDash>
              <a:miter lim="400000"/>
            </a:ln>
          </a:left>
          <a:right>
            <a:ln w="3175" cap="flat">
              <a:solidFill>
                <a:srgbClr val="5D5D5D"/>
              </a:solidFill>
              <a:custDash>
                <a:ds d="200000" sp="200000"/>
              </a:custDash>
              <a:miter lim="400000"/>
            </a:ln>
          </a:right>
          <a:top>
            <a:ln w="3175" cap="flat">
              <a:solidFill>
                <a:srgbClr val="5D5D5D"/>
              </a:solidFill>
              <a:custDash>
                <a:ds d="200000" sp="200000"/>
              </a:custDash>
              <a:miter lim="400000"/>
            </a:ln>
          </a:top>
          <a:bottom>
            <a:ln w="3175" cap="flat">
              <a:solidFill>
                <a:srgbClr val="5D5D5D"/>
              </a:solidFill>
              <a:custDash>
                <a:ds d="200000" sp="200000"/>
              </a:custDash>
              <a:miter lim="400000"/>
            </a:ln>
          </a:bottom>
          <a:insideH>
            <a:ln w="3175" cap="flat">
              <a:solidFill>
                <a:srgbClr val="5D5D5D"/>
              </a:solidFill>
              <a:custDash>
                <a:ds d="200000" sp="200000"/>
              </a:custDash>
              <a:miter lim="400000"/>
            </a:ln>
          </a:insideH>
          <a:insideV>
            <a:ln w="3175"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
          <a:latin typeface="Helvetica Neue Medium"/>
          <a:ea typeface="Helvetica Neue Medium"/>
          <a:cs typeface="Helvetica Neue Medium"/>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9BA00"/>
          </a:solidFill>
        </a:fill>
      </a:tcStyle>
    </a:firstCol>
    <a:lastRow>
      <a:tcTxStyle b="off" i="off">
        <a:font>
          <a:latin typeface="Helvetica Neue Medium"/>
          <a:ea typeface="Helvetica Neue Medium"/>
          <a:cs typeface="Helvetica Neue Medium"/>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F9400"/>
          </a:solidFill>
        </a:fill>
      </a:tcStyle>
    </a:lastRow>
    <a:firstRow>
      <a:tcTxStyle b="off" i="off">
        <a:font>
          <a:latin typeface="Helvetica Neue Medium"/>
          <a:ea typeface="Helvetica Neue Medium"/>
          <a:cs typeface="Helvetica Neue Medium"/>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3175" cap="flat">
              <a:solidFill>
                <a:srgbClr val="000000"/>
              </a:solidFill>
              <a:prstDash val="solid"/>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prstDash val="solid"/>
              <a:miter lim="400000"/>
            </a:ln>
          </a:top>
          <a:bottom>
            <a:ln w="12700" cap="flat">
              <a:noFill/>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12700" cap="flat">
              <a:noFill/>
              <a:miter lim="400000"/>
            </a:ln>
          </a:top>
          <a:bottom>
            <a:ln w="3175" cap="flat">
              <a:solidFill>
                <a:srgbClr val="000000"/>
              </a:solidFill>
              <a:prstDash val="solid"/>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571" autoAdjust="0"/>
    <p:restoredTop sz="94681"/>
  </p:normalViewPr>
  <p:slideViewPr>
    <p:cSldViewPr snapToGrid="0">
      <p:cViewPr varScale="1">
        <p:scale>
          <a:sx n="88" d="100"/>
          <a:sy n="88" d="100"/>
        </p:scale>
        <p:origin x="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119" name="Rectangle"/>
          <p:cNvSpPr/>
          <p:nvPr userDrawn="1"/>
        </p:nvSpPr>
        <p:spPr>
          <a:xfrm>
            <a:off x="0" y="0"/>
            <a:ext cx="12219938" cy="6858000"/>
          </a:xfrm>
          <a:prstGeom prst="rect">
            <a:avLst/>
          </a:prstGeom>
          <a:gradFill>
            <a:gsLst>
              <a:gs pos="0">
                <a:srgbClr val="C87F47"/>
              </a:gs>
              <a:gs pos="100000">
                <a:srgbClr val="844E1C"/>
              </a:gs>
            </a:gsLst>
            <a:lin ang="5400000"/>
          </a:gradFill>
          <a:ln w="3175">
            <a:miter lim="400000"/>
          </a:ln>
        </p:spPr>
        <p:txBody>
          <a:bodyPr lIns="45719" rIns="45719" anchor="ctr"/>
          <a:lstStyle/>
          <a:p>
            <a:pPr algn="l" defTabSz="914400">
              <a:defRPr sz="1800" b="0">
                <a:latin typeface="Calibri"/>
                <a:ea typeface="Calibri"/>
                <a:cs typeface="Calibri"/>
                <a:sym typeface="Calibri"/>
              </a:defRPr>
            </a:pPr>
            <a:endParaRPr/>
          </a:p>
        </p:txBody>
      </p:sp>
      <p:grpSp>
        <p:nvGrpSpPr>
          <p:cNvPr id="125" name="Group"/>
          <p:cNvGrpSpPr/>
          <p:nvPr userDrawn="1"/>
        </p:nvGrpSpPr>
        <p:grpSpPr>
          <a:xfrm>
            <a:off x="13968" y="-3"/>
            <a:ext cx="12192004" cy="6873812"/>
            <a:chOff x="0" y="218252"/>
            <a:chExt cx="12192002" cy="6873810"/>
          </a:xfrm>
        </p:grpSpPr>
        <p:pic>
          <p:nvPicPr>
            <p:cNvPr id="120" name="AdobeStock_1589221176_Cover image.jpeg" descr="AdobeStock_1589221176_Cover image.jpeg"/>
            <p:cNvPicPr/>
            <p:nvPr/>
          </p:nvPicPr>
          <p:blipFill>
            <a:blip r:embed="rId2"/>
            <a:srcRect l="24043" r="54368"/>
            <a:stretch>
              <a:fillRect/>
            </a:stretch>
          </p:blipFill>
          <p:spPr>
            <a:xfrm>
              <a:off x="7359838" y="218255"/>
              <a:ext cx="2270347" cy="6850446"/>
            </a:xfrm>
            <a:prstGeom prst="rect">
              <a:avLst/>
            </a:prstGeom>
            <a:ln w="3175" cap="flat">
              <a:noFill/>
              <a:miter lim="400000"/>
            </a:ln>
            <a:effectLst/>
          </p:spPr>
        </p:pic>
        <p:pic>
          <p:nvPicPr>
            <p:cNvPr id="121" name="AdobeStock_1948982463_neck rash.jpeg" descr="AdobeStock_1948982463_neck rash.jpeg"/>
            <p:cNvPicPr/>
            <p:nvPr/>
          </p:nvPicPr>
          <p:blipFill>
            <a:blip r:embed="rId3"/>
            <a:srcRect l="31233" t="710" r="51336" b="3301"/>
            <a:stretch>
              <a:fillRect/>
            </a:stretch>
          </p:blipFill>
          <p:spPr>
            <a:xfrm>
              <a:off x="0" y="225807"/>
              <a:ext cx="2220131" cy="6861415"/>
            </a:xfrm>
            <a:prstGeom prst="rect">
              <a:avLst/>
            </a:prstGeom>
            <a:ln w="3175" cap="flat">
              <a:noFill/>
              <a:miter lim="400000"/>
            </a:ln>
            <a:effectLst/>
          </p:spPr>
        </p:pic>
        <p:pic>
          <p:nvPicPr>
            <p:cNvPr id="122" name="Woman with nevus_Cover image_hi-res.jpg" descr="Woman with nevus_Cover image_hi-res.jpg"/>
            <p:cNvPicPr/>
            <p:nvPr/>
          </p:nvPicPr>
          <p:blipFill>
            <a:blip r:embed="rId4"/>
            <a:srcRect l="30974" t="14824" r="32017"/>
            <a:stretch>
              <a:fillRect/>
            </a:stretch>
          </p:blipFill>
          <p:spPr>
            <a:xfrm>
              <a:off x="2430082" y="218255"/>
              <a:ext cx="2249133" cy="6873807"/>
            </a:xfrm>
            <a:prstGeom prst="rect">
              <a:avLst/>
            </a:prstGeom>
            <a:ln w="3175" cap="flat">
              <a:noFill/>
              <a:miter lim="400000"/>
            </a:ln>
            <a:effectLst/>
          </p:spPr>
        </p:pic>
        <p:pic>
          <p:nvPicPr>
            <p:cNvPr id="123" name="AdobeStock_683825988.jpeg" descr="AdobeStock_683825988.jpeg"/>
            <p:cNvPicPr/>
            <p:nvPr/>
          </p:nvPicPr>
          <p:blipFill>
            <a:blip r:embed="rId5"/>
            <a:srcRect t="30990" r="2508" b="26019"/>
            <a:stretch>
              <a:fillRect/>
            </a:stretch>
          </p:blipFill>
          <p:spPr>
            <a:xfrm rot="5400000" flipH="1">
              <a:off x="7590860" y="2467556"/>
              <a:ext cx="6850445" cy="2351838"/>
            </a:xfrm>
            <a:prstGeom prst="rect">
              <a:avLst/>
            </a:prstGeom>
            <a:ln w="3175" cap="flat">
              <a:noFill/>
              <a:miter lim="400000"/>
            </a:ln>
            <a:effectLst/>
          </p:spPr>
        </p:pic>
        <p:pic>
          <p:nvPicPr>
            <p:cNvPr id="124" name="Group 14" descr="Group 14"/>
            <p:cNvPicPr/>
            <p:nvPr/>
          </p:nvPicPr>
          <p:blipFill>
            <a:blip r:embed="rId6"/>
            <a:srcRect l="33788" t="25009" r="50000"/>
            <a:stretch>
              <a:fillRect/>
            </a:stretch>
          </p:blipFill>
          <p:spPr>
            <a:xfrm>
              <a:off x="4889342" y="225808"/>
              <a:ext cx="2260361" cy="6850446"/>
            </a:xfrm>
            <a:prstGeom prst="rect">
              <a:avLst/>
            </a:prstGeom>
            <a:ln w="3175" cap="flat">
              <a:noFill/>
              <a:miter lim="400000"/>
            </a:ln>
            <a:effectLst/>
          </p:spPr>
        </p:pic>
      </p:grpSp>
      <p:sp>
        <p:nvSpPr>
          <p:cNvPr id="3" name="Shape">
            <a:extLst>
              <a:ext uri="{FF2B5EF4-FFF2-40B4-BE49-F238E27FC236}">
                <a16:creationId xmlns:a16="http://schemas.microsoft.com/office/drawing/2014/main" id="{105446A7-2552-A13A-B68D-CA7C0BE53D65}"/>
              </a:ext>
            </a:extLst>
          </p:cNvPr>
          <p:cNvSpPr/>
          <p:nvPr userDrawn="1"/>
        </p:nvSpPr>
        <p:spPr>
          <a:xfrm>
            <a:off x="9268" y="-1"/>
            <a:ext cx="12219783" cy="6858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1790" y="952"/>
                </a:moveTo>
                <a:lnTo>
                  <a:pt x="1795" y="952"/>
                </a:lnTo>
                <a:lnTo>
                  <a:pt x="19761" y="952"/>
                </a:lnTo>
                <a:cubicBezTo>
                  <a:pt x="20061" y="952"/>
                  <a:pt x="20213" y="952"/>
                  <a:pt x="20374" y="1044"/>
                </a:cubicBezTo>
                <a:cubicBezTo>
                  <a:pt x="20551" y="1158"/>
                  <a:pt x="20691" y="1406"/>
                  <a:pt x="20755" y="1721"/>
                </a:cubicBezTo>
                <a:cubicBezTo>
                  <a:pt x="20807" y="2009"/>
                  <a:pt x="20807" y="2280"/>
                  <a:pt x="20807" y="2822"/>
                </a:cubicBezTo>
                <a:lnTo>
                  <a:pt x="20807" y="10955"/>
                </a:lnTo>
                <a:cubicBezTo>
                  <a:pt x="20807" y="11489"/>
                  <a:pt x="20807" y="11759"/>
                  <a:pt x="20755" y="12048"/>
                </a:cubicBezTo>
                <a:cubicBezTo>
                  <a:pt x="20691" y="12363"/>
                  <a:pt x="20551" y="12612"/>
                  <a:pt x="20374" y="12726"/>
                </a:cubicBezTo>
                <a:cubicBezTo>
                  <a:pt x="20213" y="12818"/>
                  <a:pt x="20061" y="12818"/>
                  <a:pt x="19756" y="12818"/>
                </a:cubicBezTo>
                <a:lnTo>
                  <a:pt x="1790" y="12818"/>
                </a:lnTo>
                <a:cubicBezTo>
                  <a:pt x="1490" y="12818"/>
                  <a:pt x="1338" y="12818"/>
                  <a:pt x="1176" y="12726"/>
                </a:cubicBezTo>
                <a:cubicBezTo>
                  <a:pt x="1000" y="12612"/>
                  <a:pt x="860" y="12363"/>
                  <a:pt x="796" y="12048"/>
                </a:cubicBezTo>
                <a:cubicBezTo>
                  <a:pt x="744" y="11759"/>
                  <a:pt x="744" y="11489"/>
                  <a:pt x="744" y="10946"/>
                </a:cubicBezTo>
                <a:lnTo>
                  <a:pt x="744" y="2815"/>
                </a:lnTo>
                <a:cubicBezTo>
                  <a:pt x="744" y="2281"/>
                  <a:pt x="744" y="2009"/>
                  <a:pt x="796" y="1721"/>
                </a:cubicBezTo>
                <a:cubicBezTo>
                  <a:pt x="860" y="1406"/>
                  <a:pt x="1000" y="1158"/>
                  <a:pt x="1176" y="1044"/>
                </a:cubicBezTo>
                <a:cubicBezTo>
                  <a:pt x="1337" y="953"/>
                  <a:pt x="1489" y="953"/>
                  <a:pt x="1790" y="952"/>
                </a:cubicBezTo>
                <a:close/>
              </a:path>
            </a:pathLst>
          </a:custGeom>
          <a:gradFill>
            <a:gsLst>
              <a:gs pos="0">
                <a:srgbClr val="C87F47">
                  <a:alpha val="84671"/>
                </a:srgbClr>
              </a:gs>
              <a:gs pos="100000">
                <a:srgbClr val="844E1C">
                  <a:alpha val="84671"/>
                </a:srgbClr>
              </a:gs>
            </a:gsLst>
            <a:lin ang="5400000"/>
          </a:gradFill>
          <a:ln w="3175">
            <a:miter lim="400000"/>
          </a:ln>
        </p:spPr>
        <p:txBody>
          <a:bodyPr lIns="45719" rIns="45719" anchor="ctr"/>
          <a:lstStyle/>
          <a:p>
            <a:pPr algn="l" defTabSz="914400">
              <a:defRPr sz="1800" b="0">
                <a:latin typeface="Calibri"/>
                <a:ea typeface="Calibri"/>
                <a:cs typeface="Calibri"/>
                <a:sym typeface="Calibri"/>
              </a:defRPr>
            </a:pPr>
            <a:endParaRPr/>
          </a:p>
        </p:txBody>
      </p:sp>
      <p:sp>
        <p:nvSpPr>
          <p:cNvPr id="5" name="Rectangle">
            <a:extLst>
              <a:ext uri="{FF2B5EF4-FFF2-40B4-BE49-F238E27FC236}">
                <a16:creationId xmlns:a16="http://schemas.microsoft.com/office/drawing/2014/main" id="{A06AECA6-CCA3-AC45-F386-6D62F9C321C6}"/>
              </a:ext>
            </a:extLst>
          </p:cNvPr>
          <p:cNvSpPr/>
          <p:nvPr userDrawn="1"/>
        </p:nvSpPr>
        <p:spPr>
          <a:xfrm>
            <a:off x="0" y="4371809"/>
            <a:ext cx="12192001" cy="1644290"/>
          </a:xfrm>
          <a:prstGeom prst="rect">
            <a:avLst/>
          </a:prstGeom>
          <a:gradFill>
            <a:gsLst>
              <a:gs pos="8419">
                <a:srgbClr val="C87F47">
                  <a:alpha val="85406"/>
                </a:srgbClr>
              </a:gs>
              <a:gs pos="96550">
                <a:srgbClr val="844E1C">
                  <a:alpha val="85406"/>
                </a:srgbClr>
              </a:gs>
            </a:gsLst>
            <a:lin ang="5400000"/>
          </a:gradFill>
          <a:ln w="3175">
            <a:miter lim="400000"/>
          </a:ln>
        </p:spPr>
        <p:txBody>
          <a:bodyPr lIns="0" tIns="0" rIns="0" bIns="0" anchor="ctr"/>
          <a:lstStyle/>
          <a:p>
            <a:pPr defTabSz="825500">
              <a:defRPr sz="3200" b="0">
                <a:solidFill>
                  <a:srgbClr val="844E1C"/>
                </a:solidFill>
                <a:latin typeface="Helvetica Neue Medium"/>
                <a:ea typeface="Helvetica Neue Medium"/>
                <a:cs typeface="Helvetica Neue Medium"/>
                <a:sym typeface="Helvetica Neue Medium"/>
              </a:defRPr>
            </a:pPr>
            <a:endParaRPr/>
          </a:p>
        </p:txBody>
      </p:sp>
      <p:sp>
        <p:nvSpPr>
          <p:cNvPr id="7" name="Rectangle">
            <a:extLst>
              <a:ext uri="{FF2B5EF4-FFF2-40B4-BE49-F238E27FC236}">
                <a16:creationId xmlns:a16="http://schemas.microsoft.com/office/drawing/2014/main" id="{9C5DE83C-3382-14B4-E45C-55DE568AF458}"/>
              </a:ext>
            </a:extLst>
          </p:cNvPr>
          <p:cNvSpPr/>
          <p:nvPr userDrawn="1"/>
        </p:nvSpPr>
        <p:spPr>
          <a:xfrm>
            <a:off x="-13969" y="6016098"/>
            <a:ext cx="12219938" cy="562502"/>
          </a:xfrm>
          <a:prstGeom prst="roundRect">
            <a:avLst>
              <a:gd name="adj" fmla="val 0"/>
            </a:avLst>
          </a:prstGeom>
          <a:solidFill>
            <a:srgbClr val="E3B104">
              <a:alpha val="77702"/>
            </a:srgbClr>
          </a:solidFill>
          <a:ln w="3175">
            <a:miter lim="400000"/>
          </a:ln>
        </p:spPr>
        <p:txBody>
          <a:bodyPr lIns="50800" tIns="50800" rIns="50800" bIns="50800" anchor="ctr"/>
          <a:lstStyle/>
          <a:p>
            <a:pPr defTabSz="825500">
              <a:defRPr sz="2300" b="0" cap="all" spc="207">
                <a:solidFill>
                  <a:srgbClr val="FFFFFF"/>
                </a:solidFill>
                <a:latin typeface="Roboto Regular"/>
                <a:ea typeface="Roboto Regular"/>
                <a:cs typeface="Roboto Regular"/>
                <a:sym typeface="Roboto Regular"/>
              </a:defRPr>
            </a:pPr>
            <a:endParaRPr dirty="0">
              <a:latin typeface="Segoe UI Variable Display" pitchFamily="2" charset="0"/>
            </a:endParaRPr>
          </a:p>
        </p:txBody>
      </p:sp>
      <p:pic>
        <p:nvPicPr>
          <p:cNvPr id="9" name="WSHC_white.png" descr="WSHC_white.png">
            <a:extLst>
              <a:ext uri="{FF2B5EF4-FFF2-40B4-BE49-F238E27FC236}">
                <a16:creationId xmlns:a16="http://schemas.microsoft.com/office/drawing/2014/main" id="{94CC07DF-A934-FC35-DEA9-1A0756216F5C}"/>
              </a:ext>
            </a:extLst>
          </p:cNvPr>
          <p:cNvPicPr/>
          <p:nvPr userDrawn="1"/>
        </p:nvPicPr>
        <p:blipFill>
          <a:blip r:embed="rId7"/>
          <a:srcRect t="1704" b="6291"/>
          <a:stretch>
            <a:fillRect/>
          </a:stretch>
        </p:blipFill>
        <p:spPr>
          <a:xfrm>
            <a:off x="503680" y="4695535"/>
            <a:ext cx="1940679" cy="971305"/>
          </a:xfrm>
          <a:prstGeom prst="rect">
            <a:avLst/>
          </a:prstGeom>
          <a:ln w="3175">
            <a:miter lim="400000"/>
          </a:ln>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Slide 10">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5A257891-DFDD-2002-53F4-5D770A35F222}"/>
              </a:ext>
            </a:extLst>
          </p:cNvPr>
          <p:cNvSpPr/>
          <p:nvPr userDrawn="1"/>
        </p:nvSpPr>
        <p:spPr>
          <a:xfrm>
            <a:off x="0" y="0"/>
            <a:ext cx="12192001" cy="6858001"/>
          </a:xfrm>
          <a:prstGeom prst="rect">
            <a:avLst/>
          </a:prstGeom>
          <a:gradFill>
            <a:gsLst>
              <a:gs pos="0">
                <a:srgbClr val="C48170"/>
              </a:gs>
              <a:gs pos="100000">
                <a:srgbClr val="AF5200"/>
              </a:gs>
            </a:gsLst>
            <a:lin ang="5400000"/>
          </a:gradFill>
          <a:ln w="3175">
            <a:miter lim="400000"/>
          </a:ln>
        </p:spPr>
        <p:txBody>
          <a:bodyPr lIns="0" tIns="0" rIns="0" bIns="0" anchor="ctr"/>
          <a:lstStyle/>
          <a:p>
            <a:pPr defTabSz="825500">
              <a:defRPr sz="3200" b="0">
                <a:solidFill>
                  <a:srgbClr val="FFFFFF"/>
                </a:solidFill>
                <a:latin typeface="Helvetica Neue Medium"/>
                <a:ea typeface="Helvetica Neue Medium"/>
                <a:cs typeface="Helvetica Neue Medium"/>
                <a:sym typeface="Helvetica Neue Medium"/>
              </a:defRPr>
            </a:pPr>
            <a:endParaRPr/>
          </a:p>
        </p:txBody>
      </p:sp>
      <p:pic>
        <p:nvPicPr>
          <p:cNvPr id="3" name="Picture 2">
            <a:extLst>
              <a:ext uri="{FF2B5EF4-FFF2-40B4-BE49-F238E27FC236}">
                <a16:creationId xmlns:a16="http://schemas.microsoft.com/office/drawing/2014/main" id="{D8ECECD0-CD0E-66EA-4CF9-846313AF1E7E}"/>
              </a:ext>
            </a:extLst>
          </p:cNvPr>
          <p:cNvPicPr>
            <a:picLocks noChangeAspect="1"/>
          </p:cNvPicPr>
          <p:nvPr userDrawn="1"/>
        </p:nvPicPr>
        <p:blipFill>
          <a:blip r:embed="rId2"/>
          <a:srcRect t="40000" r="78598" b="38906"/>
          <a:stretch>
            <a:fillRect/>
          </a:stretch>
        </p:blipFill>
        <p:spPr>
          <a:xfrm>
            <a:off x="5233662" y="-1"/>
            <a:ext cx="6958338" cy="6858002"/>
          </a:xfrm>
          <a:prstGeom prst="rect">
            <a:avLst/>
          </a:prstGeom>
        </p:spPr>
      </p:pic>
      <p:sp>
        <p:nvSpPr>
          <p:cNvPr id="19" name="Rectangle">
            <a:extLst>
              <a:ext uri="{FF2B5EF4-FFF2-40B4-BE49-F238E27FC236}">
                <a16:creationId xmlns:a16="http://schemas.microsoft.com/office/drawing/2014/main" id="{3411A8E0-59EE-7AE4-BB46-7225C121D736}"/>
              </a:ext>
            </a:extLst>
          </p:cNvPr>
          <p:cNvSpPr/>
          <p:nvPr userDrawn="1"/>
        </p:nvSpPr>
        <p:spPr>
          <a:xfrm rot="10800000">
            <a:off x="-1849500" y="2394223"/>
            <a:ext cx="2030635" cy="2069555"/>
          </a:xfrm>
          <a:prstGeom prst="roundRect">
            <a:avLst>
              <a:gd name="adj" fmla="val 0"/>
            </a:avLst>
          </a:prstGeom>
          <a:solidFill>
            <a:srgbClr val="B43500"/>
          </a:solidFill>
          <a:ln w="3175">
            <a:miter lim="400000"/>
          </a:ln>
        </p:spPr>
        <p:txBody>
          <a:bodyPr lIns="45719" rIns="45719" anchor="ctr"/>
          <a:lstStyle/>
          <a:p>
            <a:pPr algn="l" defTabSz="914400">
              <a:defRPr sz="1800" b="0">
                <a:latin typeface="Calibri"/>
                <a:ea typeface="Calibri"/>
                <a:cs typeface="Calibri"/>
                <a:sym typeface="Calibri"/>
              </a:defRPr>
            </a:pPr>
            <a:endParaRPr/>
          </a:p>
        </p:txBody>
      </p:sp>
      <p:pic>
        <p:nvPicPr>
          <p:cNvPr id="21" name="WSHC_white.png" descr="WSHC_white.png">
            <a:extLst>
              <a:ext uri="{FF2B5EF4-FFF2-40B4-BE49-F238E27FC236}">
                <a16:creationId xmlns:a16="http://schemas.microsoft.com/office/drawing/2014/main" id="{18D7E6F6-13A1-515F-F4C5-903C36044A89}"/>
              </a:ext>
            </a:extLst>
          </p:cNvPr>
          <p:cNvPicPr/>
          <p:nvPr userDrawn="1"/>
        </p:nvPicPr>
        <p:blipFill>
          <a:blip r:embed="rId3"/>
          <a:srcRect t="1704" b="6291"/>
          <a:stretch>
            <a:fillRect/>
          </a:stretch>
        </p:blipFill>
        <p:spPr>
          <a:xfrm>
            <a:off x="286779" y="5916281"/>
            <a:ext cx="1153045" cy="577097"/>
          </a:xfrm>
          <a:prstGeom prst="rect">
            <a:avLst/>
          </a:prstGeom>
          <a:ln w="3175">
            <a:miter lim="400000"/>
          </a:ln>
        </p:spPr>
      </p:pic>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lide 11">
    <p:spTree>
      <p:nvGrpSpPr>
        <p:cNvPr id="1" name=""/>
        <p:cNvGrpSpPr/>
        <p:nvPr/>
      </p:nvGrpSpPr>
      <p:grpSpPr>
        <a:xfrm>
          <a:off x="0" y="0"/>
          <a:ext cx="0" cy="0"/>
          <a:chOff x="0" y="0"/>
          <a:chExt cx="0" cy="0"/>
        </a:xfrm>
      </p:grpSpPr>
      <p:sp>
        <p:nvSpPr>
          <p:cNvPr id="216" name="Rectangle"/>
          <p:cNvSpPr/>
          <p:nvPr userDrawn="1"/>
        </p:nvSpPr>
        <p:spPr>
          <a:xfrm>
            <a:off x="0" y="0"/>
            <a:ext cx="12192001" cy="6858001"/>
          </a:xfrm>
          <a:prstGeom prst="rect">
            <a:avLst/>
          </a:prstGeom>
          <a:gradFill>
            <a:gsLst>
              <a:gs pos="0">
                <a:srgbClr val="C48170"/>
              </a:gs>
              <a:gs pos="100000">
                <a:srgbClr val="AF5200"/>
              </a:gs>
            </a:gsLst>
            <a:lin ang="5400000"/>
          </a:gradFill>
          <a:ln w="3175">
            <a:miter lim="400000"/>
          </a:ln>
        </p:spPr>
        <p:txBody>
          <a:bodyPr lIns="0" tIns="0" rIns="0" bIns="0" anchor="ctr"/>
          <a:lstStyle/>
          <a:p>
            <a:pPr defTabSz="825500">
              <a:defRPr sz="3200" b="0">
                <a:solidFill>
                  <a:srgbClr val="FFFFFF"/>
                </a:solidFill>
                <a:latin typeface="Helvetica Neue Medium"/>
                <a:ea typeface="Helvetica Neue Medium"/>
                <a:cs typeface="Helvetica Neue Medium"/>
                <a:sym typeface="Helvetica Neue Medium"/>
              </a:defRPr>
            </a:pPr>
            <a:endParaRPr/>
          </a:p>
        </p:txBody>
      </p:sp>
      <p:pic>
        <p:nvPicPr>
          <p:cNvPr id="4" name="Picture 3">
            <a:extLst>
              <a:ext uri="{FF2B5EF4-FFF2-40B4-BE49-F238E27FC236}">
                <a16:creationId xmlns:a16="http://schemas.microsoft.com/office/drawing/2014/main" id="{54FAD862-E875-3B81-AABA-D7645016EE68}"/>
              </a:ext>
            </a:extLst>
          </p:cNvPr>
          <p:cNvPicPr>
            <a:picLocks noChangeAspect="1"/>
          </p:cNvPicPr>
          <p:nvPr userDrawn="1"/>
        </p:nvPicPr>
        <p:blipFill>
          <a:blip r:embed="rId2"/>
          <a:srcRect l="28682" r="42010" b="86337"/>
          <a:stretch>
            <a:fillRect/>
          </a:stretch>
        </p:blipFill>
        <p:spPr>
          <a:xfrm>
            <a:off x="0" y="1201312"/>
            <a:ext cx="12192000" cy="5656688"/>
          </a:xfrm>
          <a:prstGeom prst="rect">
            <a:avLst/>
          </a:prstGeom>
        </p:spPr>
      </p:pic>
      <p:pic>
        <p:nvPicPr>
          <p:cNvPr id="222" name="WSHC_white.png" descr="WSHC_white.png"/>
          <p:cNvPicPr/>
          <p:nvPr userDrawn="1"/>
        </p:nvPicPr>
        <p:blipFill>
          <a:blip r:embed="rId3"/>
          <a:srcRect t="1704" b="6291"/>
          <a:stretch>
            <a:fillRect/>
          </a:stretch>
        </p:blipFill>
        <p:spPr>
          <a:xfrm>
            <a:off x="10683557" y="362703"/>
            <a:ext cx="1153046" cy="577097"/>
          </a:xfrm>
          <a:prstGeom prst="rect">
            <a:avLst/>
          </a:prstGeom>
          <a:ln w="3175">
            <a:miter lim="400000"/>
          </a:ln>
        </p:spPr>
      </p:pic>
      <p:sp>
        <p:nvSpPr>
          <p:cNvPr id="221" name="Rectangle"/>
          <p:cNvSpPr/>
          <p:nvPr userDrawn="1"/>
        </p:nvSpPr>
        <p:spPr>
          <a:xfrm>
            <a:off x="615590" y="6642100"/>
            <a:ext cx="2387669" cy="215901"/>
          </a:xfrm>
          <a:prstGeom prst="rect">
            <a:avLst/>
          </a:prstGeom>
          <a:solidFill>
            <a:srgbClr val="B43500"/>
          </a:solidFill>
          <a:ln w="3175">
            <a:miter lim="400000"/>
          </a:ln>
        </p:spPr>
        <p:txBody>
          <a:bodyPr lIns="45719" rIns="45719" anchor="ctr"/>
          <a:lstStyle/>
          <a:p>
            <a:pPr algn="l" defTabSz="914400">
              <a:defRPr sz="1800" b="0">
                <a:latin typeface="Calibri"/>
                <a:ea typeface="Calibri"/>
                <a:cs typeface="Calibri"/>
                <a:sym typeface="Calibri"/>
              </a:defRPr>
            </a:pPr>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lide 12">
    <p:spTree>
      <p:nvGrpSpPr>
        <p:cNvPr id="1" name=""/>
        <p:cNvGrpSpPr/>
        <p:nvPr/>
      </p:nvGrpSpPr>
      <p:grpSpPr>
        <a:xfrm>
          <a:off x="0" y="0"/>
          <a:ext cx="0" cy="0"/>
          <a:chOff x="0" y="0"/>
          <a:chExt cx="0" cy="0"/>
        </a:xfrm>
      </p:grpSpPr>
      <p:sp>
        <p:nvSpPr>
          <p:cNvPr id="230" name="Rectangle"/>
          <p:cNvSpPr/>
          <p:nvPr userDrawn="1"/>
        </p:nvSpPr>
        <p:spPr>
          <a:xfrm>
            <a:off x="0" y="0"/>
            <a:ext cx="12192001" cy="6858001"/>
          </a:xfrm>
          <a:prstGeom prst="rect">
            <a:avLst/>
          </a:prstGeom>
          <a:gradFill>
            <a:gsLst>
              <a:gs pos="0">
                <a:srgbClr val="7D6F29"/>
              </a:gs>
              <a:gs pos="100000">
                <a:srgbClr val="A7974B"/>
              </a:gs>
            </a:gsLst>
            <a:lin ang="5400000"/>
          </a:gradFill>
          <a:ln w="3175">
            <a:miter lim="400000"/>
          </a:ln>
        </p:spPr>
        <p:txBody>
          <a:bodyPr lIns="0" tIns="0" rIns="0" bIns="0" anchor="ctr"/>
          <a:lstStyle/>
          <a:p>
            <a:pPr defTabSz="825500">
              <a:defRPr sz="3200" b="0">
                <a:solidFill>
                  <a:srgbClr val="FFFFFF"/>
                </a:solidFill>
                <a:latin typeface="Helvetica Neue Medium"/>
                <a:ea typeface="Helvetica Neue Medium"/>
                <a:cs typeface="Helvetica Neue Medium"/>
                <a:sym typeface="Helvetica Neue Medium"/>
              </a:defRPr>
            </a:pPr>
            <a:endParaRPr/>
          </a:p>
        </p:txBody>
      </p:sp>
      <p:pic>
        <p:nvPicPr>
          <p:cNvPr id="4" name="Picture 3">
            <a:extLst>
              <a:ext uri="{FF2B5EF4-FFF2-40B4-BE49-F238E27FC236}">
                <a16:creationId xmlns:a16="http://schemas.microsoft.com/office/drawing/2014/main" id="{F9D6586A-98A9-3F43-4C56-52E672E32576}"/>
              </a:ext>
            </a:extLst>
          </p:cNvPr>
          <p:cNvPicPr>
            <a:picLocks noChangeAspect="1"/>
          </p:cNvPicPr>
          <p:nvPr userDrawn="1"/>
        </p:nvPicPr>
        <p:blipFill>
          <a:blip r:embed="rId2"/>
          <a:srcRect t="72803" r="70551" b="10632"/>
          <a:stretch>
            <a:fillRect/>
          </a:stretch>
        </p:blipFill>
        <p:spPr>
          <a:xfrm>
            <a:off x="0" y="-2"/>
            <a:ext cx="12192001" cy="6858002"/>
          </a:xfrm>
          <a:prstGeom prst="rect">
            <a:avLst/>
          </a:prstGeom>
        </p:spPr>
      </p:pic>
      <p:sp>
        <p:nvSpPr>
          <p:cNvPr id="235" name="Rectangle"/>
          <p:cNvSpPr/>
          <p:nvPr userDrawn="1"/>
        </p:nvSpPr>
        <p:spPr>
          <a:xfrm rot="10800000">
            <a:off x="-356550" y="2046160"/>
            <a:ext cx="537685" cy="2765680"/>
          </a:xfrm>
          <a:prstGeom prst="roundRect">
            <a:avLst>
              <a:gd name="adj" fmla="val 0"/>
            </a:avLst>
          </a:prstGeom>
          <a:solidFill>
            <a:srgbClr val="E5CF65"/>
          </a:solidFill>
          <a:ln w="3175">
            <a:miter lim="400000"/>
          </a:ln>
        </p:spPr>
        <p:txBody>
          <a:bodyPr lIns="45719" rIns="45719" anchor="ctr"/>
          <a:lstStyle/>
          <a:p>
            <a:pPr algn="l" defTabSz="914400">
              <a:defRPr sz="1800" b="0">
                <a:latin typeface="Calibri"/>
                <a:ea typeface="Calibri"/>
                <a:cs typeface="Calibri"/>
                <a:sym typeface="Calibri"/>
              </a:defRPr>
            </a:pPr>
            <a:endParaRPr/>
          </a:p>
        </p:txBody>
      </p:sp>
      <p:pic>
        <p:nvPicPr>
          <p:cNvPr id="236" name="WSHC_white.png" descr="WSHC_white.png"/>
          <p:cNvPicPr/>
          <p:nvPr userDrawn="1"/>
        </p:nvPicPr>
        <p:blipFill>
          <a:blip r:embed="rId3"/>
          <a:srcRect t="1704" b="6291"/>
          <a:stretch>
            <a:fillRect/>
          </a:stretch>
        </p:blipFill>
        <p:spPr>
          <a:xfrm>
            <a:off x="286779" y="5916281"/>
            <a:ext cx="1153045" cy="577097"/>
          </a:xfrm>
          <a:prstGeom prst="rect">
            <a:avLst/>
          </a:prstGeom>
          <a:ln w="3175">
            <a:miter lim="400000"/>
          </a:ln>
        </p:spPr>
      </p:pic>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3">
    <p:spTree>
      <p:nvGrpSpPr>
        <p:cNvPr id="1" name=""/>
        <p:cNvGrpSpPr/>
        <p:nvPr/>
      </p:nvGrpSpPr>
      <p:grpSpPr>
        <a:xfrm>
          <a:off x="0" y="0"/>
          <a:ext cx="0" cy="0"/>
          <a:chOff x="0" y="0"/>
          <a:chExt cx="0" cy="0"/>
        </a:xfrm>
      </p:grpSpPr>
      <p:sp>
        <p:nvSpPr>
          <p:cNvPr id="239" name="Rectangle"/>
          <p:cNvSpPr/>
          <p:nvPr userDrawn="1"/>
        </p:nvSpPr>
        <p:spPr>
          <a:xfrm>
            <a:off x="0" y="0"/>
            <a:ext cx="12192001" cy="6858001"/>
          </a:xfrm>
          <a:prstGeom prst="rect">
            <a:avLst/>
          </a:prstGeom>
          <a:gradFill>
            <a:gsLst>
              <a:gs pos="0">
                <a:srgbClr val="7D6F29"/>
              </a:gs>
              <a:gs pos="100000">
                <a:srgbClr val="A7974B"/>
              </a:gs>
            </a:gsLst>
            <a:lin ang="5400000"/>
          </a:gradFill>
          <a:ln w="3175">
            <a:miter lim="400000"/>
          </a:ln>
        </p:spPr>
        <p:txBody>
          <a:bodyPr lIns="0" tIns="0" rIns="0" bIns="0" anchor="ctr"/>
          <a:lstStyle/>
          <a:p>
            <a:pPr defTabSz="825500">
              <a:defRPr sz="3200" b="0">
                <a:solidFill>
                  <a:srgbClr val="FFFFFF"/>
                </a:solidFill>
                <a:latin typeface="Helvetica Neue Medium"/>
                <a:ea typeface="Helvetica Neue Medium"/>
                <a:cs typeface="Helvetica Neue Medium"/>
                <a:sym typeface="Helvetica Neue Medium"/>
              </a:defRPr>
            </a:pPr>
            <a:endParaRPr/>
          </a:p>
        </p:txBody>
      </p:sp>
      <p:sp>
        <p:nvSpPr>
          <p:cNvPr id="243" name="Rectangle"/>
          <p:cNvSpPr/>
          <p:nvPr userDrawn="1"/>
        </p:nvSpPr>
        <p:spPr>
          <a:xfrm rot="10800000">
            <a:off x="-1820055" y="663321"/>
            <a:ext cx="2030635" cy="1332897"/>
          </a:xfrm>
          <a:prstGeom prst="roundRect">
            <a:avLst>
              <a:gd name="adj" fmla="val 0"/>
            </a:avLst>
          </a:prstGeom>
          <a:solidFill>
            <a:srgbClr val="E5CF65"/>
          </a:solidFill>
          <a:ln w="3175">
            <a:miter lim="400000"/>
          </a:ln>
        </p:spPr>
        <p:txBody>
          <a:bodyPr lIns="45719" rIns="45719" anchor="ctr"/>
          <a:lstStyle/>
          <a:p>
            <a:pPr algn="l" defTabSz="914400">
              <a:defRPr sz="1800" b="0">
                <a:latin typeface="Calibri"/>
                <a:ea typeface="Calibri"/>
                <a:cs typeface="Calibri"/>
                <a:sym typeface="Calibri"/>
              </a:defRPr>
            </a:pPr>
            <a:endParaRPr/>
          </a:p>
        </p:txBody>
      </p:sp>
      <p:pic>
        <p:nvPicPr>
          <p:cNvPr id="244" name="WSHC_white.png" descr="WSHC_white.png"/>
          <p:cNvPicPr/>
          <p:nvPr userDrawn="1"/>
        </p:nvPicPr>
        <p:blipFill>
          <a:blip r:embed="rId2"/>
          <a:srcRect t="1704" b="6291"/>
          <a:stretch>
            <a:fillRect/>
          </a:stretch>
        </p:blipFill>
        <p:spPr>
          <a:xfrm>
            <a:off x="286779" y="5916281"/>
            <a:ext cx="1153045" cy="577097"/>
          </a:xfrm>
          <a:prstGeom prst="rect">
            <a:avLst/>
          </a:prstGeom>
          <a:ln w="3175">
            <a:miter lim="400000"/>
          </a:ln>
        </p:spPr>
      </p:pic>
      <p:pic>
        <p:nvPicPr>
          <p:cNvPr id="4" name="Picture 3">
            <a:extLst>
              <a:ext uri="{FF2B5EF4-FFF2-40B4-BE49-F238E27FC236}">
                <a16:creationId xmlns:a16="http://schemas.microsoft.com/office/drawing/2014/main" id="{0F738A4E-0B05-9EC2-D7F9-93E05D77C5F9}"/>
              </a:ext>
            </a:extLst>
          </p:cNvPr>
          <p:cNvPicPr>
            <a:picLocks noChangeAspect="1"/>
          </p:cNvPicPr>
          <p:nvPr userDrawn="1"/>
        </p:nvPicPr>
        <p:blipFill>
          <a:blip r:embed="rId3">
            <a:extLst>
              <a:ext uri="{28A0092B-C50C-407E-A947-70E740481C1C}">
                <a14:useLocalDpi xmlns:a14="http://schemas.microsoft.com/office/drawing/2010/main" val="0"/>
              </a:ext>
            </a:extLst>
          </a:blip>
          <a:srcRect t="12945" r="66446" b="67725"/>
          <a:stretch>
            <a:fillRect/>
          </a:stretch>
        </p:blipFill>
        <p:spPr>
          <a:xfrm>
            <a:off x="318223" y="0"/>
            <a:ext cx="11873778" cy="6858000"/>
          </a:xfrm>
          <a:prstGeom prst="rect">
            <a:avLst/>
          </a:prstGeom>
        </p:spPr>
      </p:pic>
    </p:spTree>
    <p:extLst>
      <p:ext uri="{BB962C8B-B14F-4D97-AF65-F5344CB8AC3E}">
        <p14:creationId xmlns:p14="http://schemas.microsoft.com/office/powerpoint/2010/main" val="326127028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14">
    <p:spTree>
      <p:nvGrpSpPr>
        <p:cNvPr id="1" name=""/>
        <p:cNvGrpSpPr/>
        <p:nvPr/>
      </p:nvGrpSpPr>
      <p:grpSpPr>
        <a:xfrm>
          <a:off x="0" y="0"/>
          <a:ext cx="0" cy="0"/>
          <a:chOff x="0" y="0"/>
          <a:chExt cx="0" cy="0"/>
        </a:xfrm>
      </p:grpSpPr>
      <p:sp>
        <p:nvSpPr>
          <p:cNvPr id="249" name="Rectangle"/>
          <p:cNvSpPr/>
          <p:nvPr userDrawn="1"/>
        </p:nvSpPr>
        <p:spPr>
          <a:xfrm>
            <a:off x="0" y="0"/>
            <a:ext cx="12192001" cy="6858001"/>
          </a:xfrm>
          <a:prstGeom prst="rect">
            <a:avLst/>
          </a:prstGeom>
          <a:gradFill>
            <a:gsLst>
              <a:gs pos="0">
                <a:srgbClr val="7D6F29"/>
              </a:gs>
              <a:gs pos="100000">
                <a:srgbClr val="A7974B"/>
              </a:gs>
            </a:gsLst>
            <a:lin ang="5400000"/>
          </a:gradFill>
          <a:ln w="3175">
            <a:miter lim="400000"/>
          </a:ln>
        </p:spPr>
        <p:txBody>
          <a:bodyPr lIns="0" tIns="0" rIns="0" bIns="0" anchor="ctr"/>
          <a:lstStyle/>
          <a:p>
            <a:pPr defTabSz="825500">
              <a:defRPr sz="3200" b="0">
                <a:solidFill>
                  <a:srgbClr val="FFFFFF"/>
                </a:solidFill>
                <a:latin typeface="Helvetica Neue Medium"/>
                <a:ea typeface="Helvetica Neue Medium"/>
                <a:cs typeface="Helvetica Neue Medium"/>
                <a:sym typeface="Helvetica Neue Medium"/>
              </a:defRPr>
            </a:pPr>
            <a:endParaRPr/>
          </a:p>
        </p:txBody>
      </p:sp>
      <p:pic>
        <p:nvPicPr>
          <p:cNvPr id="3" name="Picture 2">
            <a:extLst>
              <a:ext uri="{FF2B5EF4-FFF2-40B4-BE49-F238E27FC236}">
                <a16:creationId xmlns:a16="http://schemas.microsoft.com/office/drawing/2014/main" id="{473CAD11-7F02-5D07-36FC-32E4E86F5B77}"/>
              </a:ext>
            </a:extLst>
          </p:cNvPr>
          <p:cNvPicPr>
            <a:picLocks noChangeAspect="1"/>
          </p:cNvPicPr>
          <p:nvPr userDrawn="1"/>
        </p:nvPicPr>
        <p:blipFill>
          <a:blip r:embed="rId2"/>
          <a:srcRect t="28657" r="69824" b="46603"/>
          <a:stretch>
            <a:fillRect/>
          </a:stretch>
        </p:blipFill>
        <p:spPr>
          <a:xfrm>
            <a:off x="3837727" y="-1"/>
            <a:ext cx="8354273" cy="6858001"/>
          </a:xfrm>
          <a:prstGeom prst="rect">
            <a:avLst/>
          </a:prstGeom>
        </p:spPr>
      </p:pic>
      <p:sp>
        <p:nvSpPr>
          <p:cNvPr id="253" name="Rectangle"/>
          <p:cNvSpPr/>
          <p:nvPr userDrawn="1"/>
        </p:nvSpPr>
        <p:spPr>
          <a:xfrm rot="10800000">
            <a:off x="-1845455" y="648248"/>
            <a:ext cx="2030635" cy="856076"/>
          </a:xfrm>
          <a:prstGeom prst="roundRect">
            <a:avLst>
              <a:gd name="adj" fmla="val 0"/>
            </a:avLst>
          </a:prstGeom>
          <a:solidFill>
            <a:srgbClr val="E5CF65"/>
          </a:solidFill>
          <a:ln w="3175">
            <a:miter lim="400000"/>
          </a:ln>
        </p:spPr>
        <p:txBody>
          <a:bodyPr lIns="45719" rIns="45719" anchor="ctr"/>
          <a:lstStyle/>
          <a:p>
            <a:pPr algn="l" defTabSz="914400">
              <a:defRPr sz="1800" b="0">
                <a:latin typeface="Calibri"/>
                <a:ea typeface="Calibri"/>
                <a:cs typeface="Calibri"/>
                <a:sym typeface="Calibri"/>
              </a:defRPr>
            </a:pPr>
            <a:endParaRPr/>
          </a:p>
        </p:txBody>
      </p:sp>
      <p:pic>
        <p:nvPicPr>
          <p:cNvPr id="254" name="WSHC_white.png" descr="WSHC_white.png"/>
          <p:cNvPicPr/>
          <p:nvPr userDrawn="1"/>
        </p:nvPicPr>
        <p:blipFill>
          <a:blip r:embed="rId3"/>
          <a:srcRect t="1704" b="6291"/>
          <a:stretch>
            <a:fillRect/>
          </a:stretch>
        </p:blipFill>
        <p:spPr>
          <a:xfrm>
            <a:off x="286779" y="5916281"/>
            <a:ext cx="1153045" cy="577097"/>
          </a:xfrm>
          <a:prstGeom prst="rect">
            <a:avLst/>
          </a:prstGeom>
          <a:ln w="3175">
            <a:miter lim="400000"/>
          </a:ln>
        </p:spPr>
      </p:pic>
      <p:sp>
        <p:nvSpPr>
          <p:cNvPr id="257" name="Globe"/>
          <p:cNvSpPr/>
          <p:nvPr userDrawn="1"/>
        </p:nvSpPr>
        <p:spPr>
          <a:xfrm>
            <a:off x="4484131" y="5092127"/>
            <a:ext cx="293385" cy="360863"/>
          </a:xfrm>
          <a:custGeom>
            <a:avLst/>
            <a:gdLst/>
            <a:ahLst/>
            <a:cxnLst>
              <a:cxn ang="0">
                <a:pos x="wd2" y="hd2"/>
              </a:cxn>
              <a:cxn ang="5400000">
                <a:pos x="wd2" y="hd2"/>
              </a:cxn>
              <a:cxn ang="10800000">
                <a:pos x="wd2" y="hd2"/>
              </a:cxn>
              <a:cxn ang="16200000">
                <a:pos x="wd2" y="hd2"/>
              </a:cxn>
            </a:cxnLst>
            <a:rect l="0" t="0" r="r" b="b"/>
            <a:pathLst>
              <a:path w="19148" h="21351" extrusionOk="0">
                <a:moveTo>
                  <a:pt x="5834" y="0"/>
                </a:moveTo>
                <a:cubicBezTo>
                  <a:pt x="5463" y="171"/>
                  <a:pt x="5099" y="359"/>
                  <a:pt x="4747" y="566"/>
                </a:cubicBezTo>
                <a:lnTo>
                  <a:pt x="4400" y="119"/>
                </a:lnTo>
                <a:lnTo>
                  <a:pt x="3812" y="496"/>
                </a:lnTo>
                <a:lnTo>
                  <a:pt x="4164" y="944"/>
                </a:lnTo>
                <a:cubicBezTo>
                  <a:pt x="-337" y="4044"/>
                  <a:pt x="-1359" y="9861"/>
                  <a:pt x="1932" y="14080"/>
                </a:cubicBezTo>
                <a:cubicBezTo>
                  <a:pt x="3483" y="16067"/>
                  <a:pt x="5762" y="17420"/>
                  <a:pt x="8377" y="17915"/>
                </a:cubicBezTo>
                <a:cubicBezTo>
                  <a:pt x="8500" y="18331"/>
                  <a:pt x="8829" y="18672"/>
                  <a:pt x="9258" y="18837"/>
                </a:cubicBezTo>
                <a:lnTo>
                  <a:pt x="9258" y="19743"/>
                </a:lnTo>
                <a:lnTo>
                  <a:pt x="4469" y="19743"/>
                </a:lnTo>
                <a:cubicBezTo>
                  <a:pt x="3905" y="19743"/>
                  <a:pt x="3441" y="20158"/>
                  <a:pt x="3441" y="20675"/>
                </a:cubicBezTo>
                <a:lnTo>
                  <a:pt x="3441" y="21351"/>
                </a:lnTo>
                <a:lnTo>
                  <a:pt x="16269" y="21351"/>
                </a:lnTo>
                <a:lnTo>
                  <a:pt x="16269" y="20680"/>
                </a:lnTo>
                <a:cubicBezTo>
                  <a:pt x="16269" y="20169"/>
                  <a:pt x="15811" y="19748"/>
                  <a:pt x="15241" y="19748"/>
                </a:cubicBezTo>
                <a:lnTo>
                  <a:pt x="10457" y="19748"/>
                </a:lnTo>
                <a:lnTo>
                  <a:pt x="10457" y="18842"/>
                </a:lnTo>
                <a:cubicBezTo>
                  <a:pt x="10822" y="18704"/>
                  <a:pt x="11116" y="18437"/>
                  <a:pt x="11269" y="18102"/>
                </a:cubicBezTo>
                <a:cubicBezTo>
                  <a:pt x="13061" y="17990"/>
                  <a:pt x="14800" y="17468"/>
                  <a:pt x="16333" y="16552"/>
                </a:cubicBezTo>
                <a:lnTo>
                  <a:pt x="16680" y="17000"/>
                </a:lnTo>
                <a:lnTo>
                  <a:pt x="17268" y="16620"/>
                </a:lnTo>
                <a:lnTo>
                  <a:pt x="16921" y="16174"/>
                </a:lnTo>
                <a:cubicBezTo>
                  <a:pt x="17256" y="15945"/>
                  <a:pt x="17573" y="15694"/>
                  <a:pt x="17872" y="15433"/>
                </a:cubicBezTo>
                <a:lnTo>
                  <a:pt x="17039" y="14661"/>
                </a:lnTo>
                <a:cubicBezTo>
                  <a:pt x="16780" y="14885"/>
                  <a:pt x="16509" y="15098"/>
                  <a:pt x="16227" y="15295"/>
                </a:cubicBezTo>
                <a:lnTo>
                  <a:pt x="15799" y="14741"/>
                </a:lnTo>
                <a:cubicBezTo>
                  <a:pt x="19436" y="12200"/>
                  <a:pt x="20241" y="7486"/>
                  <a:pt x="17567" y="4060"/>
                </a:cubicBezTo>
                <a:cubicBezTo>
                  <a:pt x="14894" y="630"/>
                  <a:pt x="9723" y="-249"/>
                  <a:pt x="5869" y="2010"/>
                </a:cubicBezTo>
                <a:lnTo>
                  <a:pt x="5439" y="1455"/>
                </a:lnTo>
                <a:cubicBezTo>
                  <a:pt x="5739" y="1279"/>
                  <a:pt x="6051" y="1115"/>
                  <a:pt x="6368" y="971"/>
                </a:cubicBezTo>
                <a:lnTo>
                  <a:pt x="5834" y="0"/>
                </a:lnTo>
                <a:close/>
                <a:moveTo>
                  <a:pt x="4851" y="1838"/>
                </a:moveTo>
                <a:lnTo>
                  <a:pt x="5281" y="2387"/>
                </a:lnTo>
                <a:cubicBezTo>
                  <a:pt x="1644" y="4928"/>
                  <a:pt x="839" y="9637"/>
                  <a:pt x="3513" y="13068"/>
                </a:cubicBezTo>
                <a:cubicBezTo>
                  <a:pt x="6186" y="16498"/>
                  <a:pt x="11357" y="17377"/>
                  <a:pt x="15211" y="15119"/>
                </a:cubicBezTo>
                <a:lnTo>
                  <a:pt x="15639" y="15668"/>
                </a:lnTo>
                <a:cubicBezTo>
                  <a:pt x="13659" y="16840"/>
                  <a:pt x="11304" y="17282"/>
                  <a:pt x="8959" y="16920"/>
                </a:cubicBezTo>
                <a:cubicBezTo>
                  <a:pt x="6497" y="16536"/>
                  <a:pt x="4346" y="15306"/>
                  <a:pt x="2907" y="13457"/>
                </a:cubicBezTo>
                <a:cubicBezTo>
                  <a:pt x="-2" y="9729"/>
                  <a:pt x="891" y="4587"/>
                  <a:pt x="4851" y="1838"/>
                </a:cubicBezTo>
                <a:close/>
              </a:path>
            </a:pathLst>
          </a:custGeom>
          <a:solidFill>
            <a:srgbClr val="E3B104"/>
          </a:solidFill>
          <a:ln w="3175">
            <a:miter lim="400000"/>
          </a:ln>
        </p:spPr>
        <p:txBody>
          <a:bodyPr lIns="0" tIns="0" rIns="0" bIns="0" anchor="ctr"/>
          <a:lstStyle/>
          <a:p>
            <a:pPr>
              <a:defRPr b="0">
                <a:solidFill>
                  <a:srgbClr val="FFFFFF"/>
                </a:solidFill>
                <a:latin typeface="Helvetica Neue Medium"/>
                <a:ea typeface="Helvetica Neue Medium"/>
                <a:cs typeface="Helvetica Neue Medium"/>
                <a:sym typeface="Helvetica Neue Medium"/>
              </a:defRPr>
            </a:pPr>
            <a:endParaRPr/>
          </a:p>
        </p:txBody>
      </p:sp>
    </p:spTree>
    <p:extLst>
      <p:ext uri="{BB962C8B-B14F-4D97-AF65-F5344CB8AC3E}">
        <p14:creationId xmlns:p14="http://schemas.microsoft.com/office/powerpoint/2010/main" val="4028090862"/>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15">
    <p:spTree>
      <p:nvGrpSpPr>
        <p:cNvPr id="1" name=""/>
        <p:cNvGrpSpPr/>
        <p:nvPr/>
      </p:nvGrpSpPr>
      <p:grpSpPr>
        <a:xfrm>
          <a:off x="0" y="0"/>
          <a:ext cx="0" cy="0"/>
          <a:chOff x="0" y="0"/>
          <a:chExt cx="0" cy="0"/>
        </a:xfrm>
      </p:grpSpPr>
      <p:sp>
        <p:nvSpPr>
          <p:cNvPr id="264" name="Rectangle"/>
          <p:cNvSpPr/>
          <p:nvPr userDrawn="1"/>
        </p:nvSpPr>
        <p:spPr>
          <a:xfrm>
            <a:off x="0" y="0"/>
            <a:ext cx="12192001" cy="6858001"/>
          </a:xfrm>
          <a:prstGeom prst="rect">
            <a:avLst/>
          </a:prstGeom>
          <a:gradFill>
            <a:gsLst>
              <a:gs pos="0">
                <a:srgbClr val="7D6F29"/>
              </a:gs>
              <a:gs pos="100000">
                <a:srgbClr val="A7974B"/>
              </a:gs>
            </a:gsLst>
            <a:lin ang="5400000"/>
          </a:gradFill>
          <a:ln w="3175">
            <a:miter lim="400000"/>
          </a:ln>
        </p:spPr>
        <p:txBody>
          <a:bodyPr lIns="0" tIns="0" rIns="0" bIns="0" anchor="ctr"/>
          <a:lstStyle/>
          <a:p>
            <a:pPr defTabSz="825500">
              <a:defRPr sz="3200" b="0">
                <a:solidFill>
                  <a:srgbClr val="FFFFFF"/>
                </a:solidFill>
                <a:latin typeface="Helvetica Neue Medium"/>
                <a:ea typeface="Helvetica Neue Medium"/>
                <a:cs typeface="Helvetica Neue Medium"/>
                <a:sym typeface="Helvetica Neue Medium"/>
              </a:defRPr>
            </a:pPr>
            <a:endParaRPr/>
          </a:p>
        </p:txBody>
      </p:sp>
      <p:sp>
        <p:nvSpPr>
          <p:cNvPr id="268" name="Rectangle"/>
          <p:cNvSpPr/>
          <p:nvPr userDrawn="1"/>
        </p:nvSpPr>
        <p:spPr>
          <a:xfrm rot="10800000">
            <a:off x="-1845455" y="3703755"/>
            <a:ext cx="2030635" cy="1782086"/>
          </a:xfrm>
          <a:prstGeom prst="roundRect">
            <a:avLst>
              <a:gd name="adj" fmla="val 0"/>
            </a:avLst>
          </a:prstGeom>
          <a:solidFill>
            <a:srgbClr val="E5CF65"/>
          </a:solidFill>
          <a:ln w="3175">
            <a:miter lim="400000"/>
          </a:ln>
        </p:spPr>
        <p:txBody>
          <a:bodyPr lIns="45719" rIns="45719" anchor="ctr"/>
          <a:lstStyle/>
          <a:p>
            <a:pPr algn="l" defTabSz="914400">
              <a:defRPr sz="1800" b="0">
                <a:latin typeface="Calibri"/>
                <a:ea typeface="Calibri"/>
                <a:cs typeface="Calibri"/>
                <a:sym typeface="Calibri"/>
              </a:defRPr>
            </a:pPr>
            <a:endParaRPr/>
          </a:p>
        </p:txBody>
      </p:sp>
      <p:pic>
        <p:nvPicPr>
          <p:cNvPr id="269" name="WSHC_white.png" descr="WSHC_white.png"/>
          <p:cNvPicPr/>
          <p:nvPr userDrawn="1"/>
        </p:nvPicPr>
        <p:blipFill>
          <a:blip r:embed="rId2"/>
          <a:srcRect t="1704" b="6291"/>
          <a:stretch>
            <a:fillRect/>
          </a:stretch>
        </p:blipFill>
        <p:spPr>
          <a:xfrm>
            <a:off x="286779" y="5916281"/>
            <a:ext cx="1153045" cy="577097"/>
          </a:xfrm>
          <a:prstGeom prst="rect">
            <a:avLst/>
          </a:prstGeom>
          <a:ln w="3175">
            <a:miter lim="400000"/>
          </a:ln>
        </p:spPr>
      </p:pic>
      <p:pic>
        <p:nvPicPr>
          <p:cNvPr id="4" name="Picture 3">
            <a:extLst>
              <a:ext uri="{FF2B5EF4-FFF2-40B4-BE49-F238E27FC236}">
                <a16:creationId xmlns:a16="http://schemas.microsoft.com/office/drawing/2014/main" id="{8DAB6AFD-8984-00C3-1E4C-6AD83AC80D60}"/>
              </a:ext>
            </a:extLst>
          </p:cNvPr>
          <p:cNvPicPr>
            <a:picLocks noChangeAspect="1"/>
          </p:cNvPicPr>
          <p:nvPr userDrawn="1"/>
        </p:nvPicPr>
        <p:blipFill>
          <a:blip r:embed="rId3">
            <a:extLst>
              <a:ext uri="{28A0092B-C50C-407E-A947-70E740481C1C}">
                <a14:useLocalDpi xmlns:a14="http://schemas.microsoft.com/office/drawing/2010/main" val="0"/>
              </a:ext>
            </a:extLst>
          </a:blip>
          <a:srcRect l="3780" t="69471" r="65397" b="10871"/>
          <a:stretch>
            <a:fillRect/>
          </a:stretch>
        </p:blipFill>
        <p:spPr>
          <a:xfrm>
            <a:off x="1439824" y="0"/>
            <a:ext cx="10752176" cy="6858000"/>
          </a:xfrm>
          <a:prstGeom prst="rect">
            <a:avLst/>
          </a:prstGeom>
        </p:spPr>
      </p:pic>
    </p:spTree>
    <p:extLst>
      <p:ext uri="{BB962C8B-B14F-4D97-AF65-F5344CB8AC3E}">
        <p14:creationId xmlns:p14="http://schemas.microsoft.com/office/powerpoint/2010/main" val="2878204586"/>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16">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A3458ABB-89A0-85A7-F5A3-232956CB1CEA}"/>
              </a:ext>
            </a:extLst>
          </p:cNvPr>
          <p:cNvSpPr/>
          <p:nvPr userDrawn="1"/>
        </p:nvSpPr>
        <p:spPr>
          <a:xfrm>
            <a:off x="0" y="0"/>
            <a:ext cx="12192001" cy="6858001"/>
          </a:xfrm>
          <a:prstGeom prst="rect">
            <a:avLst/>
          </a:prstGeom>
          <a:gradFill>
            <a:gsLst>
              <a:gs pos="0">
                <a:srgbClr val="C87F47"/>
              </a:gs>
              <a:gs pos="100000">
                <a:srgbClr val="E3B104"/>
              </a:gs>
            </a:gsLst>
            <a:lin ang="3186802"/>
          </a:gradFill>
          <a:ln w="3175">
            <a:miter lim="400000"/>
          </a:ln>
        </p:spPr>
        <p:txBody>
          <a:bodyPr lIns="0" tIns="0" rIns="0" bIns="0" anchor="ctr"/>
          <a:lstStyle/>
          <a:p>
            <a:pPr defTabSz="825500">
              <a:defRPr sz="3200" b="0">
                <a:solidFill>
                  <a:srgbClr val="FFFFFF"/>
                </a:solidFill>
                <a:latin typeface="Helvetica Neue Medium"/>
                <a:ea typeface="Helvetica Neue Medium"/>
                <a:cs typeface="Helvetica Neue Medium"/>
                <a:sym typeface="Helvetica Neue Medium"/>
              </a:defRPr>
            </a:pPr>
            <a:endParaRPr/>
          </a:p>
        </p:txBody>
      </p:sp>
      <p:pic>
        <p:nvPicPr>
          <p:cNvPr id="10" name="WSHC_white.png" descr="WSHC_white.png">
            <a:extLst>
              <a:ext uri="{FF2B5EF4-FFF2-40B4-BE49-F238E27FC236}">
                <a16:creationId xmlns:a16="http://schemas.microsoft.com/office/drawing/2014/main" id="{7B25C490-4F7A-8180-8D15-376CFF53370B}"/>
              </a:ext>
            </a:extLst>
          </p:cNvPr>
          <p:cNvPicPr/>
          <p:nvPr userDrawn="1"/>
        </p:nvPicPr>
        <p:blipFill>
          <a:blip r:embed="rId2"/>
          <a:srcRect t="1704" b="6291"/>
          <a:stretch>
            <a:fillRect/>
          </a:stretch>
        </p:blipFill>
        <p:spPr>
          <a:xfrm>
            <a:off x="286779" y="5916281"/>
            <a:ext cx="1153045" cy="577097"/>
          </a:xfrm>
          <a:prstGeom prst="rect">
            <a:avLst/>
          </a:prstGeom>
          <a:ln w="3175">
            <a:miter lim="400000"/>
          </a:ln>
        </p:spPr>
      </p:pic>
      <p:sp>
        <p:nvSpPr>
          <p:cNvPr id="14" name="Rectangle">
            <a:extLst>
              <a:ext uri="{FF2B5EF4-FFF2-40B4-BE49-F238E27FC236}">
                <a16:creationId xmlns:a16="http://schemas.microsoft.com/office/drawing/2014/main" id="{E13FD0FD-AE16-3DAA-211E-4176F7C62DC0}"/>
              </a:ext>
            </a:extLst>
          </p:cNvPr>
          <p:cNvSpPr/>
          <p:nvPr userDrawn="1"/>
        </p:nvSpPr>
        <p:spPr>
          <a:xfrm rot="10800000">
            <a:off x="-1849500" y="3084463"/>
            <a:ext cx="2030635" cy="689074"/>
          </a:xfrm>
          <a:prstGeom prst="roundRect">
            <a:avLst>
              <a:gd name="adj" fmla="val 0"/>
            </a:avLst>
          </a:prstGeom>
          <a:solidFill>
            <a:srgbClr val="6DB7DE"/>
          </a:solidFill>
          <a:ln w="3175">
            <a:miter lim="400000"/>
          </a:ln>
        </p:spPr>
        <p:txBody>
          <a:bodyPr lIns="45719" rIns="45719" anchor="ctr"/>
          <a:lstStyle/>
          <a:p>
            <a:pPr algn="l" defTabSz="914400">
              <a:defRPr sz="1800" b="0">
                <a:latin typeface="Calibri"/>
                <a:ea typeface="Calibri"/>
                <a:cs typeface="Calibri"/>
                <a:sym typeface="Calibri"/>
              </a:defRPr>
            </a:pPr>
            <a:endParaRPr/>
          </a:p>
        </p:txBody>
      </p:sp>
      <p:pic>
        <p:nvPicPr>
          <p:cNvPr id="3" name="Picture 2">
            <a:extLst>
              <a:ext uri="{FF2B5EF4-FFF2-40B4-BE49-F238E27FC236}">
                <a16:creationId xmlns:a16="http://schemas.microsoft.com/office/drawing/2014/main" id="{EF951B50-130C-4A6C-C758-79CDDDBACA46}"/>
              </a:ext>
            </a:extLst>
          </p:cNvPr>
          <p:cNvPicPr>
            <a:picLocks noChangeAspect="1"/>
          </p:cNvPicPr>
          <p:nvPr userDrawn="1"/>
        </p:nvPicPr>
        <p:blipFill>
          <a:blip r:embed="rId3"/>
          <a:srcRect t="40342" r="79936" b="40007"/>
          <a:stretch>
            <a:fillRect/>
          </a:stretch>
        </p:blipFill>
        <p:spPr>
          <a:xfrm>
            <a:off x="5232629" y="0"/>
            <a:ext cx="6959371" cy="6858000"/>
          </a:xfrm>
          <a:prstGeom prst="rect">
            <a:avLst/>
          </a:prstGeom>
        </p:spPr>
      </p:pic>
    </p:spTree>
    <p:extLst>
      <p:ext uri="{BB962C8B-B14F-4D97-AF65-F5344CB8AC3E}">
        <p14:creationId xmlns:p14="http://schemas.microsoft.com/office/powerpoint/2010/main" val="3889993727"/>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ies">
    <p:spTree>
      <p:nvGrpSpPr>
        <p:cNvPr id="1" name=""/>
        <p:cNvGrpSpPr/>
        <p:nvPr/>
      </p:nvGrpSpPr>
      <p:grpSpPr>
        <a:xfrm>
          <a:off x="0" y="0"/>
          <a:ext cx="0" cy="0"/>
          <a:chOff x="0" y="0"/>
          <a:chExt cx="0" cy="0"/>
        </a:xfrm>
      </p:grpSpPr>
      <p:sp>
        <p:nvSpPr>
          <p:cNvPr id="287" name="Rectangle"/>
          <p:cNvSpPr/>
          <p:nvPr userDrawn="1"/>
        </p:nvSpPr>
        <p:spPr>
          <a:xfrm>
            <a:off x="0" y="0"/>
            <a:ext cx="12192001" cy="6858001"/>
          </a:xfrm>
          <a:prstGeom prst="rect">
            <a:avLst/>
          </a:prstGeom>
          <a:gradFill>
            <a:gsLst>
              <a:gs pos="0">
                <a:srgbClr val="C87F47"/>
              </a:gs>
              <a:gs pos="100000">
                <a:srgbClr val="E3B104"/>
              </a:gs>
            </a:gsLst>
            <a:lin ang="3240000"/>
          </a:gradFill>
          <a:ln w="3175">
            <a:miter lim="400000"/>
          </a:ln>
        </p:spPr>
        <p:txBody>
          <a:bodyPr lIns="0" tIns="0" rIns="0" bIns="0" anchor="ctr"/>
          <a:lstStyle/>
          <a:p>
            <a:pPr defTabSz="825500">
              <a:defRPr sz="3200" b="0">
                <a:solidFill>
                  <a:srgbClr val="FFFFFF"/>
                </a:solidFill>
                <a:latin typeface="Helvetica Neue Medium"/>
                <a:ea typeface="Helvetica Neue Medium"/>
                <a:cs typeface="Helvetica Neue Medium"/>
                <a:sym typeface="Helvetica Neue Medium"/>
              </a:defRPr>
            </a:pPr>
            <a:endParaRPr/>
          </a:p>
        </p:txBody>
      </p:sp>
      <p:pic>
        <p:nvPicPr>
          <p:cNvPr id="5" name="Picture 4">
            <a:extLst>
              <a:ext uri="{FF2B5EF4-FFF2-40B4-BE49-F238E27FC236}">
                <a16:creationId xmlns:a16="http://schemas.microsoft.com/office/drawing/2014/main" id="{5E152CA0-87AF-8297-70FB-CA762866B1DF}"/>
              </a:ext>
            </a:extLst>
          </p:cNvPr>
          <p:cNvPicPr>
            <a:picLocks noChangeAspect="1"/>
          </p:cNvPicPr>
          <p:nvPr userDrawn="1"/>
        </p:nvPicPr>
        <p:blipFill>
          <a:blip r:embed="rId2"/>
          <a:srcRect l="32271" r="38420" b="85212"/>
          <a:stretch>
            <a:fillRect/>
          </a:stretch>
        </p:blipFill>
        <p:spPr>
          <a:xfrm>
            <a:off x="-1" y="736054"/>
            <a:ext cx="12192002" cy="6121946"/>
          </a:xfrm>
          <a:prstGeom prst="rect">
            <a:avLst/>
          </a:prstGeom>
        </p:spPr>
      </p:pic>
      <p:pic>
        <p:nvPicPr>
          <p:cNvPr id="291" name="WSHC_white.png" descr="WSHC_white.png"/>
          <p:cNvPicPr/>
          <p:nvPr userDrawn="1"/>
        </p:nvPicPr>
        <p:blipFill>
          <a:blip r:embed="rId3"/>
          <a:srcRect t="1704" b="6291"/>
          <a:stretch>
            <a:fillRect/>
          </a:stretch>
        </p:blipFill>
        <p:spPr>
          <a:xfrm>
            <a:off x="10683557" y="235703"/>
            <a:ext cx="1153046" cy="577097"/>
          </a:xfrm>
          <a:prstGeom prst="rect">
            <a:avLst/>
          </a:prstGeom>
          <a:ln w="3175">
            <a:miter lim="400000"/>
          </a:ln>
        </p:spPr>
      </p:pic>
      <p:sp>
        <p:nvSpPr>
          <p:cNvPr id="293" name="Rectangle"/>
          <p:cNvSpPr/>
          <p:nvPr userDrawn="1"/>
        </p:nvSpPr>
        <p:spPr>
          <a:xfrm>
            <a:off x="537833" y="6642100"/>
            <a:ext cx="2754467" cy="215901"/>
          </a:xfrm>
          <a:prstGeom prst="rect">
            <a:avLst/>
          </a:prstGeom>
          <a:solidFill>
            <a:srgbClr val="6DB7DE"/>
          </a:solidFill>
          <a:ln w="3175">
            <a:miter lim="400000"/>
          </a:ln>
        </p:spPr>
        <p:txBody>
          <a:bodyPr lIns="45719" rIns="45719" anchor="ctr"/>
          <a:lstStyle/>
          <a:p>
            <a:pPr algn="l" defTabSz="914400">
              <a:defRPr sz="1800" b="0">
                <a:latin typeface="Calibri"/>
                <a:ea typeface="Calibri"/>
                <a:cs typeface="Calibri"/>
                <a:sym typeface="Calibri"/>
              </a:defRPr>
            </a:pPr>
            <a:endParaRPr/>
          </a:p>
        </p:txBody>
      </p:sp>
      <p:sp>
        <p:nvSpPr>
          <p:cNvPr id="294" name="Rectangle"/>
          <p:cNvSpPr/>
          <p:nvPr userDrawn="1"/>
        </p:nvSpPr>
        <p:spPr>
          <a:xfrm>
            <a:off x="554086" y="-1"/>
            <a:ext cx="2738214" cy="3429001"/>
          </a:xfrm>
          <a:prstGeom prst="rect">
            <a:avLst/>
          </a:prstGeom>
          <a:solidFill>
            <a:srgbClr val="FFFFF0"/>
          </a:solidFill>
          <a:ln w="3175">
            <a:miter lim="400000"/>
          </a:ln>
        </p:spPr>
        <p:txBody>
          <a:bodyPr lIns="45719" rIns="45719" anchor="ctr"/>
          <a:lstStyle/>
          <a:p>
            <a:pPr algn="l" defTabSz="914400">
              <a:defRPr sz="1800" b="0">
                <a:latin typeface="Calibri"/>
                <a:ea typeface="Calibri"/>
                <a:cs typeface="Calibri"/>
                <a:sym typeface="Calibri"/>
              </a:defRPr>
            </a:pPr>
            <a:endParaRPr/>
          </a:p>
        </p:txBody>
      </p:sp>
      <p:sp>
        <p:nvSpPr>
          <p:cNvPr id="298" name="Globe"/>
          <p:cNvSpPr/>
          <p:nvPr userDrawn="1"/>
        </p:nvSpPr>
        <p:spPr>
          <a:xfrm>
            <a:off x="114687" y="139488"/>
            <a:ext cx="293385" cy="360863"/>
          </a:xfrm>
          <a:custGeom>
            <a:avLst/>
            <a:gdLst/>
            <a:ahLst/>
            <a:cxnLst>
              <a:cxn ang="0">
                <a:pos x="wd2" y="hd2"/>
              </a:cxn>
              <a:cxn ang="5400000">
                <a:pos x="wd2" y="hd2"/>
              </a:cxn>
              <a:cxn ang="10800000">
                <a:pos x="wd2" y="hd2"/>
              </a:cxn>
              <a:cxn ang="16200000">
                <a:pos x="wd2" y="hd2"/>
              </a:cxn>
            </a:cxnLst>
            <a:rect l="0" t="0" r="r" b="b"/>
            <a:pathLst>
              <a:path w="19148" h="21351" extrusionOk="0">
                <a:moveTo>
                  <a:pt x="5834" y="0"/>
                </a:moveTo>
                <a:cubicBezTo>
                  <a:pt x="5463" y="171"/>
                  <a:pt x="5099" y="359"/>
                  <a:pt x="4747" y="566"/>
                </a:cubicBezTo>
                <a:lnTo>
                  <a:pt x="4400" y="119"/>
                </a:lnTo>
                <a:lnTo>
                  <a:pt x="3812" y="496"/>
                </a:lnTo>
                <a:lnTo>
                  <a:pt x="4164" y="944"/>
                </a:lnTo>
                <a:cubicBezTo>
                  <a:pt x="-337" y="4044"/>
                  <a:pt x="-1359" y="9861"/>
                  <a:pt x="1932" y="14080"/>
                </a:cubicBezTo>
                <a:cubicBezTo>
                  <a:pt x="3483" y="16067"/>
                  <a:pt x="5762" y="17420"/>
                  <a:pt x="8377" y="17915"/>
                </a:cubicBezTo>
                <a:cubicBezTo>
                  <a:pt x="8500" y="18331"/>
                  <a:pt x="8829" y="18672"/>
                  <a:pt x="9258" y="18837"/>
                </a:cubicBezTo>
                <a:lnTo>
                  <a:pt x="9258" y="19743"/>
                </a:lnTo>
                <a:lnTo>
                  <a:pt x="4469" y="19743"/>
                </a:lnTo>
                <a:cubicBezTo>
                  <a:pt x="3905" y="19743"/>
                  <a:pt x="3441" y="20158"/>
                  <a:pt x="3441" y="20675"/>
                </a:cubicBezTo>
                <a:lnTo>
                  <a:pt x="3441" y="21351"/>
                </a:lnTo>
                <a:lnTo>
                  <a:pt x="16269" y="21351"/>
                </a:lnTo>
                <a:lnTo>
                  <a:pt x="16269" y="20680"/>
                </a:lnTo>
                <a:cubicBezTo>
                  <a:pt x="16269" y="20169"/>
                  <a:pt x="15811" y="19748"/>
                  <a:pt x="15241" y="19748"/>
                </a:cubicBezTo>
                <a:lnTo>
                  <a:pt x="10457" y="19748"/>
                </a:lnTo>
                <a:lnTo>
                  <a:pt x="10457" y="18842"/>
                </a:lnTo>
                <a:cubicBezTo>
                  <a:pt x="10822" y="18704"/>
                  <a:pt x="11116" y="18437"/>
                  <a:pt x="11269" y="18102"/>
                </a:cubicBezTo>
                <a:cubicBezTo>
                  <a:pt x="13061" y="17990"/>
                  <a:pt x="14800" y="17468"/>
                  <a:pt x="16333" y="16552"/>
                </a:cubicBezTo>
                <a:lnTo>
                  <a:pt x="16680" y="17000"/>
                </a:lnTo>
                <a:lnTo>
                  <a:pt x="17268" y="16620"/>
                </a:lnTo>
                <a:lnTo>
                  <a:pt x="16921" y="16174"/>
                </a:lnTo>
                <a:cubicBezTo>
                  <a:pt x="17256" y="15945"/>
                  <a:pt x="17573" y="15694"/>
                  <a:pt x="17872" y="15433"/>
                </a:cubicBezTo>
                <a:lnTo>
                  <a:pt x="17039" y="14661"/>
                </a:lnTo>
                <a:cubicBezTo>
                  <a:pt x="16780" y="14885"/>
                  <a:pt x="16509" y="15098"/>
                  <a:pt x="16227" y="15295"/>
                </a:cubicBezTo>
                <a:lnTo>
                  <a:pt x="15799" y="14741"/>
                </a:lnTo>
                <a:cubicBezTo>
                  <a:pt x="19436" y="12200"/>
                  <a:pt x="20241" y="7486"/>
                  <a:pt x="17567" y="4060"/>
                </a:cubicBezTo>
                <a:cubicBezTo>
                  <a:pt x="14894" y="630"/>
                  <a:pt x="9723" y="-249"/>
                  <a:pt x="5869" y="2010"/>
                </a:cubicBezTo>
                <a:lnTo>
                  <a:pt x="5439" y="1455"/>
                </a:lnTo>
                <a:cubicBezTo>
                  <a:pt x="5739" y="1279"/>
                  <a:pt x="6051" y="1115"/>
                  <a:pt x="6368" y="971"/>
                </a:cubicBezTo>
                <a:lnTo>
                  <a:pt x="5834" y="0"/>
                </a:lnTo>
                <a:close/>
                <a:moveTo>
                  <a:pt x="4851" y="1838"/>
                </a:moveTo>
                <a:lnTo>
                  <a:pt x="5281" y="2387"/>
                </a:lnTo>
                <a:cubicBezTo>
                  <a:pt x="1644" y="4928"/>
                  <a:pt x="839" y="9637"/>
                  <a:pt x="3513" y="13068"/>
                </a:cubicBezTo>
                <a:cubicBezTo>
                  <a:pt x="6186" y="16498"/>
                  <a:pt x="11357" y="17377"/>
                  <a:pt x="15211" y="15119"/>
                </a:cubicBezTo>
                <a:lnTo>
                  <a:pt x="15639" y="15668"/>
                </a:lnTo>
                <a:cubicBezTo>
                  <a:pt x="13659" y="16840"/>
                  <a:pt x="11304" y="17282"/>
                  <a:pt x="8959" y="16920"/>
                </a:cubicBezTo>
                <a:cubicBezTo>
                  <a:pt x="6497" y="16536"/>
                  <a:pt x="4346" y="15306"/>
                  <a:pt x="2907" y="13457"/>
                </a:cubicBezTo>
                <a:cubicBezTo>
                  <a:pt x="-2" y="9729"/>
                  <a:pt x="891" y="4587"/>
                  <a:pt x="4851" y="1838"/>
                </a:cubicBezTo>
                <a:close/>
              </a:path>
            </a:pathLst>
          </a:custGeom>
          <a:solidFill>
            <a:srgbClr val="FFFFFF"/>
          </a:solidFill>
          <a:ln w="3175">
            <a:miter lim="400000"/>
          </a:ln>
        </p:spPr>
        <p:txBody>
          <a:bodyPr lIns="0" tIns="0" rIns="0" bIns="0" anchor="ctr"/>
          <a:lstStyle/>
          <a:p>
            <a:pPr>
              <a:defRPr b="0">
                <a:solidFill>
                  <a:srgbClr val="6DB7DE"/>
                </a:solidFill>
                <a:latin typeface="Helvetica Neue Medium"/>
                <a:ea typeface="Helvetica Neue Medium"/>
                <a:cs typeface="Helvetica Neue Medium"/>
                <a:sym typeface="Helvetica Neue Medium"/>
              </a:defRPr>
            </a:pPr>
            <a:endParaRPr/>
          </a:p>
        </p:txBody>
      </p:sp>
      <p:sp>
        <p:nvSpPr>
          <p:cNvPr id="4" name="Title 1">
            <a:extLst>
              <a:ext uri="{FF2B5EF4-FFF2-40B4-BE49-F238E27FC236}">
                <a16:creationId xmlns:a16="http://schemas.microsoft.com/office/drawing/2014/main" id="{5AB8D0DE-9E9C-BBA8-6238-89EB034540F9}"/>
              </a:ext>
            </a:extLst>
          </p:cNvPr>
          <p:cNvSpPr txBox="1"/>
          <p:nvPr userDrawn="1"/>
        </p:nvSpPr>
        <p:spPr>
          <a:xfrm>
            <a:off x="554086" y="773"/>
            <a:ext cx="2738214" cy="499578"/>
          </a:xfrm>
          <a:prstGeom prst="rect">
            <a:avLst/>
          </a:prstGeom>
          <a:solidFill>
            <a:srgbClr val="6DB7DE"/>
          </a:solidFill>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defRPr sz="2600" b="0">
                <a:solidFill>
                  <a:srgbClr val="FFFFFF"/>
                </a:solidFill>
                <a:latin typeface="+mn-lt"/>
                <a:ea typeface="+mn-ea"/>
                <a:cs typeface="+mn-cs"/>
                <a:sym typeface="Roboto Light"/>
              </a:defRPr>
            </a:lvl1pPr>
          </a:lstStyle>
          <a:p>
            <a:r>
              <a:rPr dirty="0">
                <a:latin typeface="Segoe UI Light" panose="020B0502040204020203" pitchFamily="34" charset="0"/>
                <a:cs typeface="Segoe UI Light" panose="020B0502040204020203" pitchFamily="34" charset="0"/>
              </a:rPr>
              <a:t>Case study</a:t>
            </a:r>
          </a:p>
        </p:txBody>
      </p:sp>
    </p:spTree>
    <p:extLst>
      <p:ext uri="{BB962C8B-B14F-4D97-AF65-F5344CB8AC3E}">
        <p14:creationId xmlns:p14="http://schemas.microsoft.com/office/powerpoint/2010/main" val="293958993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367" name="Group"/>
          <p:cNvGrpSpPr/>
          <p:nvPr userDrawn="1"/>
        </p:nvGrpSpPr>
        <p:grpSpPr>
          <a:xfrm>
            <a:off x="13968" y="-2"/>
            <a:ext cx="12192004" cy="6887959"/>
            <a:chOff x="0" y="218253"/>
            <a:chExt cx="12192002" cy="6887957"/>
          </a:xfrm>
        </p:grpSpPr>
        <p:pic>
          <p:nvPicPr>
            <p:cNvPr id="362" name="AdobeStock_1589221176_Cover image.jpeg" descr="AdobeStock_1589221176_Cover image.jpeg"/>
            <p:cNvPicPr/>
            <p:nvPr/>
          </p:nvPicPr>
          <p:blipFill>
            <a:blip r:embed="rId2"/>
            <a:srcRect l="24043" t="1437" r="54368" b="597"/>
            <a:stretch>
              <a:fillRect/>
            </a:stretch>
          </p:blipFill>
          <p:spPr>
            <a:xfrm>
              <a:off x="7359838" y="218255"/>
              <a:ext cx="2270347" cy="6868967"/>
            </a:xfrm>
            <a:prstGeom prst="rect">
              <a:avLst/>
            </a:prstGeom>
            <a:ln w="3175" cap="flat">
              <a:noFill/>
              <a:miter lim="400000"/>
            </a:ln>
            <a:effectLst/>
          </p:spPr>
        </p:pic>
        <p:pic>
          <p:nvPicPr>
            <p:cNvPr id="363" name="AdobeStock_1948982463_neck rash.jpeg" descr="AdobeStock_1948982463_neck rash.jpeg"/>
            <p:cNvPicPr/>
            <p:nvPr/>
          </p:nvPicPr>
          <p:blipFill>
            <a:blip r:embed="rId3"/>
            <a:srcRect l="31233" t="869" r="51336" b="3301"/>
            <a:stretch>
              <a:fillRect/>
            </a:stretch>
          </p:blipFill>
          <p:spPr>
            <a:xfrm>
              <a:off x="0" y="218255"/>
              <a:ext cx="2220131" cy="6868967"/>
            </a:xfrm>
            <a:prstGeom prst="rect">
              <a:avLst/>
            </a:prstGeom>
            <a:ln w="3175" cap="flat">
              <a:noFill/>
              <a:miter lim="400000"/>
            </a:ln>
            <a:effectLst/>
          </p:spPr>
        </p:pic>
        <p:pic>
          <p:nvPicPr>
            <p:cNvPr id="364" name="Woman with nevus_Cover image_hi-res.jpg" descr="Woman with nevus_Cover image_hi-res.jpg"/>
            <p:cNvPicPr/>
            <p:nvPr/>
          </p:nvPicPr>
          <p:blipFill>
            <a:blip r:embed="rId4"/>
            <a:srcRect l="30974" t="15549" r="32017"/>
            <a:stretch>
              <a:fillRect/>
            </a:stretch>
          </p:blipFill>
          <p:spPr>
            <a:xfrm>
              <a:off x="2430082" y="218255"/>
              <a:ext cx="2249133" cy="6873807"/>
            </a:xfrm>
            <a:prstGeom prst="rect">
              <a:avLst/>
            </a:prstGeom>
            <a:ln w="3175" cap="flat">
              <a:noFill/>
              <a:miter lim="400000"/>
            </a:ln>
            <a:effectLst/>
          </p:spPr>
        </p:pic>
        <p:pic>
          <p:nvPicPr>
            <p:cNvPr id="365" name="AdobeStock_683825988.jpeg" descr="AdobeStock_683825988.jpeg"/>
            <p:cNvPicPr/>
            <p:nvPr/>
          </p:nvPicPr>
          <p:blipFill>
            <a:blip r:embed="rId5"/>
            <a:srcRect l="766" t="30990" r="5106" b="26019"/>
            <a:stretch>
              <a:fillRect/>
            </a:stretch>
          </p:blipFill>
          <p:spPr>
            <a:xfrm rot="5400000" flipH="1">
              <a:off x="7587083" y="2471334"/>
              <a:ext cx="6858000" cy="2351838"/>
            </a:xfrm>
            <a:prstGeom prst="rect">
              <a:avLst/>
            </a:prstGeom>
            <a:ln w="3175" cap="flat">
              <a:noFill/>
              <a:miter lim="400000"/>
            </a:ln>
            <a:effectLst/>
          </p:spPr>
        </p:pic>
        <p:pic>
          <p:nvPicPr>
            <p:cNvPr id="366" name="Group 14" descr="Group 14"/>
            <p:cNvPicPr/>
            <p:nvPr/>
          </p:nvPicPr>
          <p:blipFill>
            <a:blip r:embed="rId6"/>
            <a:srcRect l="33788" t="25900" r="50000" b="-1"/>
            <a:stretch>
              <a:fillRect/>
            </a:stretch>
          </p:blipFill>
          <p:spPr>
            <a:xfrm>
              <a:off x="4889342" y="218255"/>
              <a:ext cx="2260361" cy="6887955"/>
            </a:xfrm>
            <a:prstGeom prst="rect">
              <a:avLst/>
            </a:prstGeom>
            <a:ln w="3175" cap="flat">
              <a:noFill/>
              <a:miter lim="400000"/>
            </a:ln>
            <a:effectLst/>
          </p:spPr>
        </p:pic>
      </p:grpSp>
      <p:sp>
        <p:nvSpPr>
          <p:cNvPr id="368" name="Rectangle"/>
          <p:cNvSpPr/>
          <p:nvPr userDrawn="1"/>
        </p:nvSpPr>
        <p:spPr>
          <a:xfrm>
            <a:off x="-163773" y="-150124"/>
            <a:ext cx="12528645" cy="7192370"/>
          </a:xfrm>
          <a:prstGeom prst="rect">
            <a:avLst/>
          </a:prstGeom>
          <a:gradFill>
            <a:gsLst>
              <a:gs pos="8419">
                <a:srgbClr val="C87F47">
                  <a:alpha val="80980"/>
                </a:srgbClr>
              </a:gs>
              <a:gs pos="96550">
                <a:srgbClr val="844E1C">
                  <a:alpha val="80980"/>
                </a:srgbClr>
              </a:gs>
            </a:gsLst>
            <a:lin ang="5400000"/>
          </a:gradFill>
          <a:ln w="3175">
            <a:miter lim="400000"/>
          </a:ln>
        </p:spPr>
        <p:txBody>
          <a:bodyPr lIns="0" tIns="0" rIns="0" bIns="0" anchor="ctr"/>
          <a:lstStyle/>
          <a:p>
            <a:pPr defTabSz="825500">
              <a:defRPr sz="3200" b="0">
                <a:solidFill>
                  <a:srgbClr val="844E1C"/>
                </a:solidFill>
                <a:latin typeface="Helvetica Neue Medium"/>
                <a:ea typeface="Helvetica Neue Medium"/>
                <a:cs typeface="Helvetica Neue Medium"/>
                <a:sym typeface="Helvetica Neue Medium"/>
              </a:defRPr>
            </a:pPr>
            <a:endParaRPr dirty="0"/>
          </a:p>
        </p:txBody>
      </p:sp>
      <p:pic>
        <p:nvPicPr>
          <p:cNvPr id="369" name="WSHC_white.png" descr="WSHC_white.png"/>
          <p:cNvPicPr/>
          <p:nvPr userDrawn="1"/>
        </p:nvPicPr>
        <p:blipFill>
          <a:blip r:embed="rId7"/>
          <a:srcRect t="1704" b="6291"/>
          <a:stretch>
            <a:fillRect/>
          </a:stretch>
        </p:blipFill>
        <p:spPr>
          <a:xfrm>
            <a:off x="4955289" y="4668936"/>
            <a:ext cx="2281309" cy="1141791"/>
          </a:xfrm>
          <a:prstGeom prst="rect">
            <a:avLst/>
          </a:prstGeom>
          <a:ln w="3175">
            <a:miter lim="400000"/>
          </a:ln>
        </p:spPr>
      </p:pic>
    </p:spTree>
    <p:extLst>
      <p:ext uri="{BB962C8B-B14F-4D97-AF65-F5344CB8AC3E}">
        <p14:creationId xmlns:p14="http://schemas.microsoft.com/office/powerpoint/2010/main" val="123261184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lide 2">
    <p:spTree>
      <p:nvGrpSpPr>
        <p:cNvPr id="1" name=""/>
        <p:cNvGrpSpPr/>
        <p:nvPr/>
      </p:nvGrpSpPr>
      <p:grpSpPr>
        <a:xfrm>
          <a:off x="0" y="0"/>
          <a:ext cx="0" cy="0"/>
          <a:chOff x="0" y="0"/>
          <a:chExt cx="0" cy="0"/>
        </a:xfrm>
      </p:grpSpPr>
      <p:sp>
        <p:nvSpPr>
          <p:cNvPr id="3" name="Rectangle">
            <a:extLst>
              <a:ext uri="{FF2B5EF4-FFF2-40B4-BE49-F238E27FC236}">
                <a16:creationId xmlns:a16="http://schemas.microsoft.com/office/drawing/2014/main" id="{CC0C983A-E40A-7A4D-037E-369FDB3F7BF9}"/>
              </a:ext>
            </a:extLst>
          </p:cNvPr>
          <p:cNvSpPr/>
          <p:nvPr userDrawn="1"/>
        </p:nvSpPr>
        <p:spPr>
          <a:xfrm>
            <a:off x="0" y="0"/>
            <a:ext cx="12192001" cy="6858001"/>
          </a:xfrm>
          <a:prstGeom prst="rect">
            <a:avLst/>
          </a:prstGeom>
          <a:gradFill>
            <a:gsLst>
              <a:gs pos="8419">
                <a:srgbClr val="C87F47"/>
              </a:gs>
              <a:gs pos="96550">
                <a:srgbClr val="844E1C"/>
              </a:gs>
            </a:gsLst>
            <a:lin ang="5400000"/>
          </a:gradFill>
          <a:ln w="3175">
            <a:miter lim="400000"/>
          </a:ln>
        </p:spPr>
        <p:txBody>
          <a:bodyPr lIns="0" tIns="0" rIns="0" bIns="0" anchor="ctr"/>
          <a:lstStyle/>
          <a:p>
            <a:pPr defTabSz="825500">
              <a:defRPr sz="3200" b="0">
                <a:solidFill>
                  <a:srgbClr val="844E1C"/>
                </a:solidFill>
                <a:latin typeface="Helvetica Neue Medium"/>
                <a:ea typeface="Helvetica Neue Medium"/>
                <a:cs typeface="Helvetica Neue Medium"/>
                <a:sym typeface="Helvetica Neue Medium"/>
              </a:defRPr>
            </a:pPr>
            <a:endParaRPr/>
          </a:p>
        </p:txBody>
      </p:sp>
      <p:pic>
        <p:nvPicPr>
          <p:cNvPr id="8" name="Picture 7">
            <a:extLst>
              <a:ext uri="{FF2B5EF4-FFF2-40B4-BE49-F238E27FC236}">
                <a16:creationId xmlns:a16="http://schemas.microsoft.com/office/drawing/2014/main" id="{5104B47E-0D54-F855-DB00-461742F0FF50}"/>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t="50000" r="75598" b="29516"/>
          <a:stretch>
            <a:fillRect/>
          </a:stretch>
        </p:blipFill>
        <p:spPr>
          <a:xfrm>
            <a:off x="4021797" y="0"/>
            <a:ext cx="8170204" cy="6858000"/>
          </a:xfrm>
          <a:prstGeom prst="rect">
            <a:avLst/>
          </a:prstGeom>
        </p:spPr>
      </p:pic>
      <p:sp>
        <p:nvSpPr>
          <p:cNvPr id="9" name="Rectangle">
            <a:extLst>
              <a:ext uri="{FF2B5EF4-FFF2-40B4-BE49-F238E27FC236}">
                <a16:creationId xmlns:a16="http://schemas.microsoft.com/office/drawing/2014/main" id="{EE95813A-AF4C-B677-8326-B52FEDDF575F}"/>
              </a:ext>
            </a:extLst>
          </p:cNvPr>
          <p:cNvSpPr/>
          <p:nvPr userDrawn="1"/>
        </p:nvSpPr>
        <p:spPr>
          <a:xfrm rot="10800000">
            <a:off x="-1" y="2587172"/>
            <a:ext cx="181134" cy="1351683"/>
          </a:xfrm>
          <a:prstGeom prst="roundRect">
            <a:avLst>
              <a:gd name="adj" fmla="val 0"/>
            </a:avLst>
          </a:prstGeom>
          <a:solidFill>
            <a:srgbClr val="E3B104"/>
          </a:solidFill>
          <a:ln w="3175">
            <a:miter lim="400000"/>
          </a:ln>
        </p:spPr>
        <p:txBody>
          <a:bodyPr lIns="45719" rIns="45719" anchor="ctr"/>
          <a:lstStyle/>
          <a:p>
            <a:pPr algn="l" defTabSz="914400">
              <a:defRPr sz="1800" b="0">
                <a:latin typeface="Calibri"/>
                <a:ea typeface="Calibri"/>
                <a:cs typeface="Calibri"/>
                <a:sym typeface="Calibri"/>
              </a:defRPr>
            </a:pPr>
            <a:endParaRPr/>
          </a:p>
        </p:txBody>
      </p:sp>
      <p:pic>
        <p:nvPicPr>
          <p:cNvPr id="11" name="WSHC_white.png" descr="WSHC_white.png">
            <a:extLst>
              <a:ext uri="{FF2B5EF4-FFF2-40B4-BE49-F238E27FC236}">
                <a16:creationId xmlns:a16="http://schemas.microsoft.com/office/drawing/2014/main" id="{A9F30E7D-4C99-7637-E851-9D7F82760E52}"/>
              </a:ext>
            </a:extLst>
          </p:cNvPr>
          <p:cNvPicPr/>
          <p:nvPr userDrawn="1"/>
        </p:nvPicPr>
        <p:blipFill>
          <a:blip r:embed="rId3"/>
          <a:srcRect t="1704" b="6291"/>
          <a:stretch>
            <a:fillRect/>
          </a:stretch>
        </p:blipFill>
        <p:spPr>
          <a:xfrm>
            <a:off x="286779" y="5916281"/>
            <a:ext cx="1153045" cy="577097"/>
          </a:xfrm>
          <a:prstGeom prst="rect">
            <a:avLst/>
          </a:prstGeom>
          <a:ln w="3175">
            <a:miter lim="400000"/>
          </a:ln>
        </p:spPr>
      </p:pic>
      <p:pic>
        <p:nvPicPr>
          <p:cNvPr id="12" name="AdobeStock_1206898898_About this toolkit.jpeg" descr="AdobeStock_1206898898_About this toolkit.jpeg">
            <a:extLst>
              <a:ext uri="{FF2B5EF4-FFF2-40B4-BE49-F238E27FC236}">
                <a16:creationId xmlns:a16="http://schemas.microsoft.com/office/drawing/2014/main" id="{310F8F7F-9981-C7DE-4271-2E19FED8C10B}"/>
              </a:ext>
            </a:extLst>
          </p:cNvPr>
          <p:cNvPicPr>
            <a:picLocks noChangeAspect="1"/>
          </p:cNvPicPr>
          <p:nvPr userDrawn="1"/>
        </p:nvPicPr>
        <p:blipFill>
          <a:blip r:embed="rId4"/>
          <a:srcRect l="9271" t="5600" r="26697" b="11471"/>
          <a:stretch>
            <a:fillRect/>
          </a:stretch>
        </p:blipFill>
        <p:spPr>
          <a:xfrm flipH="1">
            <a:off x="4237129" y="-10447"/>
            <a:ext cx="7966848" cy="6878639"/>
          </a:xfrm>
          <a:custGeom>
            <a:avLst/>
            <a:gdLst/>
            <a:ahLst/>
            <a:cxnLst>
              <a:cxn ang="0">
                <a:pos x="wd2" y="hd2"/>
              </a:cxn>
              <a:cxn ang="5400000">
                <a:pos x="wd2" y="hd2"/>
              </a:cxn>
              <a:cxn ang="10800000">
                <a:pos x="wd2" y="hd2"/>
              </a:cxn>
              <a:cxn ang="16200000">
                <a:pos x="wd2" y="hd2"/>
              </a:cxn>
            </a:cxnLst>
            <a:rect l="0" t="0" r="r" b="b"/>
            <a:pathLst>
              <a:path w="21558" h="21600" extrusionOk="0">
                <a:moveTo>
                  <a:pt x="21557" y="0"/>
                </a:moveTo>
                <a:cubicBezTo>
                  <a:pt x="21600" y="7415"/>
                  <a:pt x="20292" y="14783"/>
                  <a:pt x="17719" y="21600"/>
                </a:cubicBezTo>
                <a:lnTo>
                  <a:pt x="0" y="21600"/>
                </a:lnTo>
                <a:lnTo>
                  <a:pt x="0" y="0"/>
                </a:lnTo>
                <a:lnTo>
                  <a:pt x="21557" y="0"/>
                </a:lnTo>
                <a:close/>
              </a:path>
            </a:pathLst>
          </a:custGeom>
          <a:ln w="3175">
            <a:miter lim="400000"/>
          </a:ln>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lide 3">
    <p:spTree>
      <p:nvGrpSpPr>
        <p:cNvPr id="1" name=""/>
        <p:cNvGrpSpPr/>
        <p:nvPr/>
      </p:nvGrpSpPr>
      <p:grpSpPr>
        <a:xfrm>
          <a:off x="0" y="0"/>
          <a:ext cx="0" cy="0"/>
          <a:chOff x="0" y="0"/>
          <a:chExt cx="0" cy="0"/>
        </a:xfrm>
      </p:grpSpPr>
      <p:sp>
        <p:nvSpPr>
          <p:cNvPr id="143" name="Rectangle"/>
          <p:cNvSpPr/>
          <p:nvPr userDrawn="1"/>
        </p:nvSpPr>
        <p:spPr>
          <a:xfrm>
            <a:off x="0" y="0"/>
            <a:ext cx="12192001" cy="6858001"/>
          </a:xfrm>
          <a:prstGeom prst="rect">
            <a:avLst/>
          </a:prstGeom>
          <a:gradFill>
            <a:gsLst>
              <a:gs pos="8419">
                <a:srgbClr val="C87F47"/>
              </a:gs>
              <a:gs pos="96550">
                <a:srgbClr val="844E1C"/>
              </a:gs>
            </a:gsLst>
            <a:lin ang="5400000"/>
          </a:gradFill>
          <a:ln w="3175">
            <a:miter lim="400000"/>
          </a:ln>
        </p:spPr>
        <p:txBody>
          <a:bodyPr lIns="0" tIns="0" rIns="0" bIns="0" anchor="ctr"/>
          <a:lstStyle/>
          <a:p>
            <a:pPr defTabSz="825500">
              <a:defRPr sz="3200" b="0">
                <a:solidFill>
                  <a:srgbClr val="844E1C"/>
                </a:solidFill>
                <a:latin typeface="Helvetica Neue Medium"/>
                <a:ea typeface="Helvetica Neue Medium"/>
                <a:cs typeface="Helvetica Neue Medium"/>
                <a:sym typeface="Helvetica Neue Medium"/>
              </a:defRPr>
            </a:pPr>
            <a:endParaRPr/>
          </a:p>
        </p:txBody>
      </p:sp>
      <p:pic>
        <p:nvPicPr>
          <p:cNvPr id="3" name="Picture 2">
            <a:extLst>
              <a:ext uri="{FF2B5EF4-FFF2-40B4-BE49-F238E27FC236}">
                <a16:creationId xmlns:a16="http://schemas.microsoft.com/office/drawing/2014/main" id="{0124A71B-4DEE-A625-C03B-23A076E86B8F}"/>
              </a:ext>
            </a:extLst>
          </p:cNvPr>
          <p:cNvPicPr>
            <a:picLocks noChangeAspect="1"/>
          </p:cNvPicPr>
          <p:nvPr userDrawn="1"/>
        </p:nvPicPr>
        <p:blipFill>
          <a:blip r:embed="rId2"/>
          <a:srcRect t="41718" r="74108" b="41717"/>
          <a:stretch>
            <a:fillRect/>
          </a:stretch>
        </p:blipFill>
        <p:spPr>
          <a:xfrm>
            <a:off x="1439824" y="-2"/>
            <a:ext cx="10720092" cy="6858002"/>
          </a:xfrm>
          <a:prstGeom prst="rect">
            <a:avLst/>
          </a:prstGeom>
        </p:spPr>
      </p:pic>
      <p:pic>
        <p:nvPicPr>
          <p:cNvPr id="148" name="WSHC_white.png" descr="WSHC_white.png"/>
          <p:cNvPicPr/>
          <p:nvPr userDrawn="1"/>
        </p:nvPicPr>
        <p:blipFill>
          <a:blip r:embed="rId3"/>
          <a:srcRect t="1704" b="6291"/>
          <a:stretch>
            <a:fillRect/>
          </a:stretch>
        </p:blipFill>
        <p:spPr>
          <a:xfrm>
            <a:off x="286779" y="5916281"/>
            <a:ext cx="1153045" cy="577097"/>
          </a:xfrm>
          <a:prstGeom prst="rect">
            <a:avLst/>
          </a:prstGeom>
          <a:ln w="3175">
            <a:miter lim="400000"/>
          </a:ln>
        </p:spPr>
      </p:pic>
      <p:pic>
        <p:nvPicPr>
          <p:cNvPr id="5" name="Picture 4">
            <a:extLst>
              <a:ext uri="{FF2B5EF4-FFF2-40B4-BE49-F238E27FC236}">
                <a16:creationId xmlns:a16="http://schemas.microsoft.com/office/drawing/2014/main" id="{A0EE3129-8CC4-DC77-BE3F-B0267BDA92B8}"/>
              </a:ext>
            </a:extLst>
          </p:cNvPr>
          <p:cNvPicPr>
            <a:picLocks noChangeAspect="1"/>
          </p:cNvPicPr>
          <p:nvPr userDrawn="1"/>
        </p:nvPicPr>
        <p:blipFill>
          <a:blip r:embed="rId4"/>
          <a:srcRect l="1" t="37290" r="65598" b="40656"/>
          <a:stretch>
            <a:fillRect/>
          </a:stretch>
        </p:blipFill>
        <p:spPr>
          <a:xfrm>
            <a:off x="1593253" y="0"/>
            <a:ext cx="10720092" cy="6872206"/>
          </a:xfrm>
          <a:prstGeom prst="rect">
            <a:avLst/>
          </a:prstGeom>
        </p:spPr>
      </p:pic>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lide 4">
    <p:spTree>
      <p:nvGrpSpPr>
        <p:cNvPr id="1" name=""/>
        <p:cNvGrpSpPr/>
        <p:nvPr/>
      </p:nvGrpSpPr>
      <p:grpSpPr>
        <a:xfrm>
          <a:off x="0" y="0"/>
          <a:ext cx="0" cy="0"/>
          <a:chOff x="0" y="0"/>
          <a:chExt cx="0" cy="0"/>
        </a:xfrm>
      </p:grpSpPr>
      <p:sp>
        <p:nvSpPr>
          <p:cNvPr id="153" name="Rectangle"/>
          <p:cNvSpPr/>
          <p:nvPr userDrawn="1"/>
        </p:nvSpPr>
        <p:spPr>
          <a:xfrm>
            <a:off x="0" y="0"/>
            <a:ext cx="12192001" cy="6858001"/>
          </a:xfrm>
          <a:prstGeom prst="rect">
            <a:avLst/>
          </a:prstGeom>
          <a:gradFill>
            <a:gsLst>
              <a:gs pos="8419">
                <a:srgbClr val="E5CF65"/>
              </a:gs>
              <a:gs pos="96995">
                <a:srgbClr val="A7974B"/>
              </a:gs>
            </a:gsLst>
            <a:lin ang="5400000"/>
          </a:gradFill>
          <a:ln w="3175">
            <a:miter lim="400000"/>
          </a:ln>
        </p:spPr>
        <p:txBody>
          <a:bodyPr lIns="0" tIns="0" rIns="0" bIns="0" anchor="ctr"/>
          <a:lstStyle/>
          <a:p>
            <a:pPr defTabSz="825500">
              <a:defRPr sz="3200" b="0">
                <a:solidFill>
                  <a:srgbClr val="A7974B"/>
                </a:solidFill>
                <a:latin typeface="Helvetica Neue Medium"/>
                <a:ea typeface="Helvetica Neue Medium"/>
                <a:cs typeface="Helvetica Neue Medium"/>
                <a:sym typeface="Helvetica Neue Medium"/>
              </a:defRPr>
            </a:pPr>
            <a:endParaRPr/>
          </a:p>
        </p:txBody>
      </p:sp>
      <p:grpSp>
        <p:nvGrpSpPr>
          <p:cNvPr id="157" name="Group"/>
          <p:cNvGrpSpPr/>
          <p:nvPr userDrawn="1"/>
        </p:nvGrpSpPr>
        <p:grpSpPr>
          <a:xfrm>
            <a:off x="615738" y="-1018926"/>
            <a:ext cx="11232265" cy="11280382"/>
            <a:chOff x="0" y="0"/>
            <a:chExt cx="11232264" cy="11280380"/>
          </a:xfrm>
        </p:grpSpPr>
        <p:sp>
          <p:nvSpPr>
            <p:cNvPr id="155" name="Shape"/>
            <p:cNvSpPr/>
            <p:nvPr/>
          </p:nvSpPr>
          <p:spPr>
            <a:xfrm rot="3298645">
              <a:off x="1619107" y="1621630"/>
              <a:ext cx="7994893" cy="8053742"/>
            </a:xfrm>
            <a:custGeom>
              <a:avLst/>
              <a:gdLst/>
              <a:ahLst/>
              <a:cxnLst>
                <a:cxn ang="0">
                  <a:pos x="wd2" y="hd2"/>
                </a:cxn>
                <a:cxn ang="5400000">
                  <a:pos x="wd2" y="hd2"/>
                </a:cxn>
                <a:cxn ang="10800000">
                  <a:pos x="wd2" y="hd2"/>
                </a:cxn>
                <a:cxn ang="16200000">
                  <a:pos x="wd2" y="hd2"/>
                </a:cxn>
              </a:cxnLst>
              <a:rect l="0" t="0" r="r" b="b"/>
              <a:pathLst>
                <a:path w="20407" h="21293" extrusionOk="0">
                  <a:moveTo>
                    <a:pt x="11833" y="94"/>
                  </a:moveTo>
                  <a:cubicBezTo>
                    <a:pt x="8905" y="-306"/>
                    <a:pt x="5832" y="564"/>
                    <a:pt x="3463" y="2753"/>
                  </a:cubicBezTo>
                  <a:cubicBezTo>
                    <a:pt x="-828" y="6718"/>
                    <a:pt x="-1179" y="13509"/>
                    <a:pt x="2680" y="17919"/>
                  </a:cubicBezTo>
                  <a:cubicBezTo>
                    <a:pt x="2761" y="18012"/>
                    <a:pt x="2843" y="18103"/>
                    <a:pt x="2927" y="18192"/>
                  </a:cubicBezTo>
                  <a:cubicBezTo>
                    <a:pt x="4624" y="19938"/>
                    <a:pt x="6760" y="20946"/>
                    <a:pt x="8964" y="21218"/>
                  </a:cubicBezTo>
                  <a:cubicBezTo>
                    <a:pt x="9377" y="21269"/>
                    <a:pt x="9793" y="21294"/>
                    <a:pt x="10209" y="21293"/>
                  </a:cubicBezTo>
                  <a:cubicBezTo>
                    <a:pt x="12010" y="21289"/>
                    <a:pt x="13810" y="20799"/>
                    <a:pt x="15411" y="19822"/>
                  </a:cubicBezTo>
                  <a:cubicBezTo>
                    <a:pt x="15947" y="19484"/>
                    <a:pt x="16460" y="19093"/>
                    <a:pt x="16944" y="18646"/>
                  </a:cubicBezTo>
                  <a:cubicBezTo>
                    <a:pt x="19224" y="16539"/>
                    <a:pt x="20392" y="13635"/>
                    <a:pt x="20408" y="10714"/>
                  </a:cubicBezTo>
                  <a:cubicBezTo>
                    <a:pt x="20421" y="8137"/>
                    <a:pt x="19537" y="5546"/>
                    <a:pt x="17728" y="3479"/>
                  </a:cubicBezTo>
                  <a:cubicBezTo>
                    <a:pt x="16119" y="1639"/>
                    <a:pt x="14031" y="505"/>
                    <a:pt x="11833" y="94"/>
                  </a:cubicBezTo>
                  <a:close/>
                </a:path>
              </a:pathLst>
            </a:custGeom>
            <a:solidFill>
              <a:srgbClr val="FFFFFF"/>
            </a:solidFill>
            <a:ln w="3175" cap="flat">
              <a:noFill/>
              <a:miter lim="400000"/>
            </a:ln>
            <a:effectLst>
              <a:outerShdw blurRad="381000" dist="635000" dir="5400000" rotWithShape="0">
                <a:srgbClr val="7D6F29">
                  <a:alpha val="44867"/>
                </a:srgbClr>
              </a:outerShdw>
            </a:effectLst>
          </p:spPr>
          <p:txBody>
            <a:bodyPr wrap="square" lIns="0" tIns="0" rIns="0" bIns="0" numCol="1" anchor="ctr">
              <a:noAutofit/>
            </a:bodyPr>
            <a:lstStyle/>
            <a:p>
              <a:pPr defTabSz="825500">
                <a:defRPr sz="3200" b="0">
                  <a:solidFill>
                    <a:srgbClr val="FFFFFF"/>
                  </a:solidFill>
                  <a:latin typeface="Helvetica Neue Medium"/>
                  <a:ea typeface="Helvetica Neue Medium"/>
                  <a:cs typeface="Helvetica Neue Medium"/>
                  <a:sym typeface="Helvetica Neue Medium"/>
                </a:defRPr>
              </a:pPr>
              <a:endParaRPr/>
            </a:p>
          </p:txBody>
        </p:sp>
        <p:sp>
          <p:nvSpPr>
            <p:cNvPr id="156" name="Shape"/>
            <p:cNvSpPr/>
            <p:nvPr/>
          </p:nvSpPr>
          <p:spPr>
            <a:xfrm rot="3481126">
              <a:off x="1493671" y="1593245"/>
              <a:ext cx="8244922" cy="8093891"/>
            </a:xfrm>
            <a:custGeom>
              <a:avLst/>
              <a:gdLst/>
              <a:ahLst/>
              <a:cxnLst>
                <a:cxn ang="0">
                  <a:pos x="wd2" y="hd2"/>
                </a:cxn>
                <a:cxn ang="5400000">
                  <a:pos x="wd2" y="hd2"/>
                </a:cxn>
                <a:cxn ang="10800000">
                  <a:pos x="wd2" y="hd2"/>
                </a:cxn>
                <a:cxn ang="16200000">
                  <a:pos x="wd2" y="hd2"/>
                </a:cxn>
              </a:cxnLst>
              <a:rect l="0" t="0" r="r" b="b"/>
              <a:pathLst>
                <a:path w="19719" h="21137" extrusionOk="0">
                  <a:moveTo>
                    <a:pt x="9631" y="0"/>
                  </a:moveTo>
                  <a:cubicBezTo>
                    <a:pt x="7167" y="0"/>
                    <a:pt x="4702" y="1029"/>
                    <a:pt x="2821" y="3088"/>
                  </a:cubicBezTo>
                  <a:cubicBezTo>
                    <a:pt x="-940" y="7205"/>
                    <a:pt x="-940" y="13881"/>
                    <a:pt x="2821" y="17998"/>
                  </a:cubicBezTo>
                  <a:cubicBezTo>
                    <a:pt x="4507" y="19844"/>
                    <a:pt x="6662" y="20861"/>
                    <a:pt x="8866" y="21052"/>
                  </a:cubicBezTo>
                  <a:cubicBezTo>
                    <a:pt x="6823" y="20768"/>
                    <a:pt x="4847" y="19768"/>
                    <a:pt x="3278" y="18050"/>
                  </a:cubicBezTo>
                  <a:cubicBezTo>
                    <a:pt x="-483" y="13933"/>
                    <a:pt x="-483" y="7257"/>
                    <a:pt x="3278" y="3140"/>
                  </a:cubicBezTo>
                  <a:cubicBezTo>
                    <a:pt x="5354" y="868"/>
                    <a:pt x="8141" y="-150"/>
                    <a:pt x="10855" y="86"/>
                  </a:cubicBezTo>
                  <a:cubicBezTo>
                    <a:pt x="10449" y="29"/>
                    <a:pt x="10040" y="0"/>
                    <a:pt x="9631" y="0"/>
                  </a:cubicBezTo>
                  <a:close/>
                  <a:moveTo>
                    <a:pt x="10855" y="86"/>
                  </a:moveTo>
                  <a:cubicBezTo>
                    <a:pt x="12897" y="370"/>
                    <a:pt x="14873" y="1371"/>
                    <a:pt x="16442" y="3088"/>
                  </a:cubicBezTo>
                  <a:cubicBezTo>
                    <a:pt x="20203" y="7205"/>
                    <a:pt x="20203" y="13881"/>
                    <a:pt x="16442" y="17998"/>
                  </a:cubicBezTo>
                  <a:cubicBezTo>
                    <a:pt x="14366" y="20270"/>
                    <a:pt x="11580" y="21288"/>
                    <a:pt x="8866" y="21052"/>
                  </a:cubicBezTo>
                  <a:cubicBezTo>
                    <a:pt x="11721" y="21450"/>
                    <a:pt x="14707" y="20450"/>
                    <a:pt x="16899" y="18050"/>
                  </a:cubicBezTo>
                  <a:cubicBezTo>
                    <a:pt x="20660" y="13933"/>
                    <a:pt x="20660" y="7257"/>
                    <a:pt x="16899" y="3140"/>
                  </a:cubicBezTo>
                  <a:cubicBezTo>
                    <a:pt x="15213" y="1294"/>
                    <a:pt x="13058" y="277"/>
                    <a:pt x="10855" y="86"/>
                  </a:cubicBezTo>
                  <a:close/>
                </a:path>
              </a:pathLst>
            </a:custGeom>
            <a:gradFill flip="none" rotWithShape="1">
              <a:gsLst>
                <a:gs pos="0">
                  <a:srgbClr val="A7974B"/>
                </a:gs>
                <a:gs pos="100000">
                  <a:srgbClr val="E5CF65"/>
                </a:gs>
              </a:gsLst>
              <a:lin ang="17828760" scaled="0"/>
            </a:gradFill>
            <a:ln w="3175" cap="flat">
              <a:noFill/>
              <a:miter lim="400000"/>
            </a:ln>
            <a:effectLst/>
          </p:spPr>
          <p:txBody>
            <a:bodyPr wrap="square" lIns="0" tIns="0" rIns="0" bIns="0" numCol="1" anchor="ctr">
              <a:noAutofit/>
            </a:bodyPr>
            <a:lstStyle/>
            <a:p>
              <a:pPr defTabSz="825500">
                <a:defRPr sz="3200" b="0">
                  <a:solidFill>
                    <a:srgbClr val="FFFFFF"/>
                  </a:solidFill>
                  <a:latin typeface="Helvetica Neue Medium"/>
                  <a:ea typeface="Helvetica Neue Medium"/>
                  <a:cs typeface="Helvetica Neue Medium"/>
                  <a:sym typeface="Helvetica Neue Medium"/>
                </a:defRPr>
              </a:pPr>
              <a:endParaRPr/>
            </a:p>
          </p:txBody>
        </p:sp>
      </p:gr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161" name="Rectangle"/>
          <p:cNvSpPr/>
          <p:nvPr userDrawn="1"/>
        </p:nvSpPr>
        <p:spPr>
          <a:xfrm>
            <a:off x="0" y="0"/>
            <a:ext cx="12192001" cy="6858001"/>
          </a:xfrm>
          <a:prstGeom prst="rect">
            <a:avLst/>
          </a:prstGeom>
          <a:gradFill>
            <a:gsLst>
              <a:gs pos="8419">
                <a:srgbClr val="E5CF65"/>
              </a:gs>
              <a:gs pos="96995">
                <a:srgbClr val="A7974B"/>
              </a:gs>
            </a:gsLst>
            <a:lin ang="5400000"/>
          </a:gradFill>
          <a:ln w="3175">
            <a:miter lim="400000"/>
          </a:ln>
        </p:spPr>
        <p:txBody>
          <a:bodyPr lIns="0" tIns="0" rIns="0" bIns="0" anchor="ctr"/>
          <a:lstStyle/>
          <a:p>
            <a:pPr defTabSz="825500">
              <a:defRPr sz="3200" b="0">
                <a:solidFill>
                  <a:srgbClr val="A7974B"/>
                </a:solidFill>
                <a:latin typeface="Helvetica Neue Medium"/>
                <a:ea typeface="Helvetica Neue Medium"/>
                <a:cs typeface="Helvetica Neue Medium"/>
                <a:sym typeface="Helvetica Neue Medium"/>
              </a:defRPr>
            </a:pPr>
            <a:endParaRPr/>
          </a:p>
        </p:txBody>
      </p:sp>
      <p:pic>
        <p:nvPicPr>
          <p:cNvPr id="6" name="Picture 5">
            <a:extLst>
              <a:ext uri="{FF2B5EF4-FFF2-40B4-BE49-F238E27FC236}">
                <a16:creationId xmlns:a16="http://schemas.microsoft.com/office/drawing/2014/main" id="{3692293C-A3BF-9059-38BD-4D4FC08FDD2C}"/>
              </a:ext>
            </a:extLst>
          </p:cNvPr>
          <p:cNvPicPr>
            <a:picLocks noChangeAspect="1"/>
          </p:cNvPicPr>
          <p:nvPr userDrawn="1"/>
        </p:nvPicPr>
        <p:blipFill>
          <a:blip r:embed="rId2"/>
          <a:srcRect t="27729" r="76176" b="51940"/>
          <a:stretch>
            <a:fillRect/>
          </a:stretch>
        </p:blipFill>
        <p:spPr>
          <a:xfrm>
            <a:off x="4219064" y="0"/>
            <a:ext cx="7972936" cy="6858000"/>
          </a:xfrm>
          <a:prstGeom prst="rect">
            <a:avLst/>
          </a:prstGeom>
        </p:spPr>
      </p:pic>
      <p:sp>
        <p:nvSpPr>
          <p:cNvPr id="165" name="Rectangle"/>
          <p:cNvSpPr/>
          <p:nvPr userDrawn="1"/>
        </p:nvSpPr>
        <p:spPr>
          <a:xfrm rot="10800000">
            <a:off x="-1836800" y="2554502"/>
            <a:ext cx="2030635" cy="1418815"/>
          </a:xfrm>
          <a:prstGeom prst="roundRect">
            <a:avLst>
              <a:gd name="adj" fmla="val 0"/>
            </a:avLst>
          </a:prstGeom>
          <a:solidFill>
            <a:srgbClr val="E3B104"/>
          </a:solidFill>
          <a:ln w="3175">
            <a:miter lim="400000"/>
          </a:ln>
        </p:spPr>
        <p:txBody>
          <a:bodyPr lIns="45719" rIns="45719" anchor="ctr"/>
          <a:lstStyle/>
          <a:p>
            <a:pPr algn="l" defTabSz="914400">
              <a:defRPr sz="1800" b="0">
                <a:latin typeface="Calibri"/>
                <a:ea typeface="Calibri"/>
                <a:cs typeface="Calibri"/>
                <a:sym typeface="Calibri"/>
              </a:defRPr>
            </a:pPr>
            <a:endParaRPr dirty="0"/>
          </a:p>
        </p:txBody>
      </p:sp>
      <p:pic>
        <p:nvPicPr>
          <p:cNvPr id="166" name="WSHC_white.png" descr="WSHC_white.png"/>
          <p:cNvPicPr/>
          <p:nvPr userDrawn="1"/>
        </p:nvPicPr>
        <p:blipFill>
          <a:blip r:embed="rId3"/>
          <a:srcRect t="1704" b="6291"/>
          <a:stretch>
            <a:fillRect/>
          </a:stretch>
        </p:blipFill>
        <p:spPr>
          <a:xfrm>
            <a:off x="286779" y="5916281"/>
            <a:ext cx="1153045" cy="577097"/>
          </a:xfrm>
          <a:prstGeom prst="rect">
            <a:avLst/>
          </a:prstGeom>
          <a:ln w="3175">
            <a:miter lim="400000"/>
          </a:ln>
        </p:spPr>
      </p:pic>
    </p:spTree>
    <p:extLst>
      <p:ext uri="{BB962C8B-B14F-4D97-AF65-F5344CB8AC3E}">
        <p14:creationId xmlns:p14="http://schemas.microsoft.com/office/powerpoint/2010/main" val="82033148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lide 6">
    <p:spTree>
      <p:nvGrpSpPr>
        <p:cNvPr id="1" name=""/>
        <p:cNvGrpSpPr/>
        <p:nvPr/>
      </p:nvGrpSpPr>
      <p:grpSpPr>
        <a:xfrm>
          <a:off x="0" y="0"/>
          <a:ext cx="0" cy="0"/>
          <a:chOff x="0" y="0"/>
          <a:chExt cx="0" cy="0"/>
        </a:xfrm>
      </p:grpSpPr>
      <p:sp>
        <p:nvSpPr>
          <p:cNvPr id="172" name="Rectangle"/>
          <p:cNvSpPr/>
          <p:nvPr userDrawn="1"/>
        </p:nvSpPr>
        <p:spPr>
          <a:xfrm>
            <a:off x="0" y="0"/>
            <a:ext cx="12192001" cy="6858001"/>
          </a:xfrm>
          <a:prstGeom prst="rect">
            <a:avLst/>
          </a:prstGeom>
          <a:gradFill>
            <a:gsLst>
              <a:gs pos="0">
                <a:srgbClr val="E5CF65"/>
              </a:gs>
              <a:gs pos="100000">
                <a:srgbClr val="A7974B"/>
              </a:gs>
            </a:gsLst>
            <a:lin ang="5400000"/>
          </a:gradFill>
          <a:ln w="3175">
            <a:miter lim="400000"/>
          </a:ln>
        </p:spPr>
        <p:txBody>
          <a:bodyPr lIns="0" tIns="0" rIns="0" bIns="0" anchor="ctr"/>
          <a:lstStyle/>
          <a:p>
            <a:pPr defTabSz="825500">
              <a:defRPr sz="3200" b="0">
                <a:solidFill>
                  <a:srgbClr val="FFFFFF"/>
                </a:solidFill>
                <a:latin typeface="Helvetica Neue Medium"/>
                <a:ea typeface="Helvetica Neue Medium"/>
                <a:cs typeface="Helvetica Neue Medium"/>
                <a:sym typeface="Helvetica Neue Medium"/>
              </a:defRPr>
            </a:pPr>
            <a:endParaRPr/>
          </a:p>
        </p:txBody>
      </p:sp>
      <p:pic>
        <p:nvPicPr>
          <p:cNvPr id="176" name="WSHC_white.png" descr="WSHC_white.png"/>
          <p:cNvPicPr/>
          <p:nvPr userDrawn="1"/>
        </p:nvPicPr>
        <p:blipFill>
          <a:blip r:embed="rId2"/>
          <a:srcRect t="1704" b="6291"/>
          <a:stretch>
            <a:fillRect/>
          </a:stretch>
        </p:blipFill>
        <p:spPr>
          <a:xfrm>
            <a:off x="286779" y="5916281"/>
            <a:ext cx="1153045" cy="577097"/>
          </a:xfrm>
          <a:prstGeom prst="rect">
            <a:avLst/>
          </a:prstGeom>
          <a:ln w="3175">
            <a:miter lim="400000"/>
          </a:ln>
        </p:spPr>
      </p:pic>
      <p:pic>
        <p:nvPicPr>
          <p:cNvPr id="4" name="Picture 3">
            <a:extLst>
              <a:ext uri="{FF2B5EF4-FFF2-40B4-BE49-F238E27FC236}">
                <a16:creationId xmlns:a16="http://schemas.microsoft.com/office/drawing/2014/main" id="{5A310FEA-EF4A-E034-33C9-F94107CC010F}"/>
              </a:ext>
            </a:extLst>
          </p:cNvPr>
          <p:cNvPicPr>
            <a:picLocks noChangeAspect="1"/>
          </p:cNvPicPr>
          <p:nvPr userDrawn="1"/>
        </p:nvPicPr>
        <p:blipFill>
          <a:blip r:embed="rId3"/>
          <a:srcRect t="41718" r="73516" b="41717"/>
          <a:stretch>
            <a:fillRect/>
          </a:stretch>
        </p:blipFill>
        <p:spPr>
          <a:xfrm>
            <a:off x="1294716" y="0"/>
            <a:ext cx="10897284" cy="6858001"/>
          </a:xfrm>
          <a:prstGeom prst="rect">
            <a:avLst/>
          </a:prstGeom>
        </p:spPr>
      </p:pic>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lide 7">
    <p:spTree>
      <p:nvGrpSpPr>
        <p:cNvPr id="1" name=""/>
        <p:cNvGrpSpPr/>
        <p:nvPr/>
      </p:nvGrpSpPr>
      <p:grpSpPr>
        <a:xfrm>
          <a:off x="0" y="0"/>
          <a:ext cx="0" cy="0"/>
          <a:chOff x="0" y="0"/>
          <a:chExt cx="0" cy="0"/>
        </a:xfrm>
      </p:grpSpPr>
      <p:sp>
        <p:nvSpPr>
          <p:cNvPr id="182" name="Rectangle"/>
          <p:cNvSpPr/>
          <p:nvPr userDrawn="1"/>
        </p:nvSpPr>
        <p:spPr>
          <a:xfrm>
            <a:off x="0" y="0"/>
            <a:ext cx="12192001" cy="6858001"/>
          </a:xfrm>
          <a:prstGeom prst="rect">
            <a:avLst/>
          </a:prstGeom>
          <a:gradFill>
            <a:gsLst>
              <a:gs pos="0">
                <a:srgbClr val="E5CF65"/>
              </a:gs>
              <a:gs pos="100000">
                <a:srgbClr val="A7974B"/>
              </a:gs>
            </a:gsLst>
            <a:lin ang="5400000"/>
          </a:gradFill>
          <a:ln w="3175">
            <a:miter lim="400000"/>
          </a:ln>
        </p:spPr>
        <p:txBody>
          <a:bodyPr lIns="0" tIns="0" rIns="0" bIns="0" anchor="ctr"/>
          <a:lstStyle/>
          <a:p>
            <a:pPr defTabSz="825500">
              <a:defRPr sz="3200" b="0">
                <a:solidFill>
                  <a:srgbClr val="FFFFFF"/>
                </a:solidFill>
                <a:latin typeface="Helvetica Neue Medium"/>
                <a:ea typeface="Helvetica Neue Medium"/>
                <a:cs typeface="Helvetica Neue Medium"/>
                <a:sym typeface="Helvetica Neue Medium"/>
              </a:defRPr>
            </a:pPr>
            <a:endParaRPr/>
          </a:p>
        </p:txBody>
      </p:sp>
      <p:pic>
        <p:nvPicPr>
          <p:cNvPr id="186" name="WSHC_white.png" descr="WSHC_white.png"/>
          <p:cNvPicPr/>
          <p:nvPr userDrawn="1"/>
        </p:nvPicPr>
        <p:blipFill>
          <a:blip r:embed="rId2"/>
          <a:srcRect t="1704" b="6291"/>
          <a:stretch>
            <a:fillRect/>
          </a:stretch>
        </p:blipFill>
        <p:spPr>
          <a:xfrm>
            <a:off x="286779" y="5916281"/>
            <a:ext cx="1153045" cy="577097"/>
          </a:xfrm>
          <a:prstGeom prst="rect">
            <a:avLst/>
          </a:prstGeom>
          <a:ln w="3175">
            <a:miter lim="400000"/>
          </a:ln>
        </p:spPr>
      </p:pic>
      <p:pic>
        <p:nvPicPr>
          <p:cNvPr id="4" name="Picture 3">
            <a:extLst>
              <a:ext uri="{FF2B5EF4-FFF2-40B4-BE49-F238E27FC236}">
                <a16:creationId xmlns:a16="http://schemas.microsoft.com/office/drawing/2014/main" id="{F1AEA463-3B86-DECB-3B02-DC59D9B6ECA3}"/>
              </a:ext>
            </a:extLst>
          </p:cNvPr>
          <p:cNvPicPr>
            <a:picLocks noChangeAspect="1"/>
          </p:cNvPicPr>
          <p:nvPr userDrawn="1"/>
        </p:nvPicPr>
        <p:blipFill>
          <a:blip r:embed="rId3"/>
          <a:srcRect t="47777" r="73232" b="35657"/>
          <a:stretch>
            <a:fillRect/>
          </a:stretch>
        </p:blipFill>
        <p:spPr>
          <a:xfrm>
            <a:off x="1299780" y="0"/>
            <a:ext cx="11032266" cy="6858001"/>
          </a:xfrm>
          <a:prstGeom prst="rect">
            <a:avLst/>
          </a:prstGeom>
        </p:spPr>
      </p:pic>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lide 8">
    <p:spTree>
      <p:nvGrpSpPr>
        <p:cNvPr id="1" name=""/>
        <p:cNvGrpSpPr/>
        <p:nvPr/>
      </p:nvGrpSpPr>
      <p:grpSpPr>
        <a:xfrm>
          <a:off x="0" y="0"/>
          <a:ext cx="0" cy="0"/>
          <a:chOff x="0" y="0"/>
          <a:chExt cx="0" cy="0"/>
        </a:xfrm>
      </p:grpSpPr>
      <p:sp>
        <p:nvSpPr>
          <p:cNvPr id="193" name="Rectangle"/>
          <p:cNvSpPr/>
          <p:nvPr userDrawn="1"/>
        </p:nvSpPr>
        <p:spPr>
          <a:xfrm>
            <a:off x="0" y="0"/>
            <a:ext cx="12192001" cy="6858001"/>
          </a:xfrm>
          <a:prstGeom prst="rect">
            <a:avLst/>
          </a:prstGeom>
          <a:gradFill>
            <a:gsLst>
              <a:gs pos="0">
                <a:srgbClr val="E5CF65"/>
              </a:gs>
              <a:gs pos="100000">
                <a:srgbClr val="A7974B"/>
              </a:gs>
            </a:gsLst>
            <a:lin ang="5400000"/>
          </a:gradFill>
          <a:ln w="3175">
            <a:miter lim="400000"/>
          </a:ln>
        </p:spPr>
        <p:txBody>
          <a:bodyPr lIns="0" tIns="0" rIns="0" bIns="0" anchor="ctr"/>
          <a:lstStyle/>
          <a:p>
            <a:pPr defTabSz="825500">
              <a:defRPr sz="3200" b="0">
                <a:solidFill>
                  <a:srgbClr val="FFFFFF"/>
                </a:solidFill>
                <a:latin typeface="Helvetica Neue Medium"/>
                <a:ea typeface="Helvetica Neue Medium"/>
                <a:cs typeface="Helvetica Neue Medium"/>
                <a:sym typeface="Helvetica Neue Medium"/>
              </a:defRPr>
            </a:pPr>
            <a:endParaRPr/>
          </a:p>
        </p:txBody>
      </p:sp>
      <p:pic>
        <p:nvPicPr>
          <p:cNvPr id="197" name="WSHC_white.png" descr="WSHC_white.png"/>
          <p:cNvPicPr/>
          <p:nvPr userDrawn="1"/>
        </p:nvPicPr>
        <p:blipFill>
          <a:blip r:embed="rId2"/>
          <a:srcRect t="1704" b="6291"/>
          <a:stretch>
            <a:fillRect/>
          </a:stretch>
        </p:blipFill>
        <p:spPr>
          <a:xfrm>
            <a:off x="286779" y="5916281"/>
            <a:ext cx="1153045" cy="577097"/>
          </a:xfrm>
          <a:prstGeom prst="rect">
            <a:avLst/>
          </a:prstGeom>
          <a:ln w="3175">
            <a:miter lim="400000"/>
          </a:ln>
        </p:spPr>
      </p:pic>
      <p:pic>
        <p:nvPicPr>
          <p:cNvPr id="4" name="Picture 3">
            <a:extLst>
              <a:ext uri="{FF2B5EF4-FFF2-40B4-BE49-F238E27FC236}">
                <a16:creationId xmlns:a16="http://schemas.microsoft.com/office/drawing/2014/main" id="{5869252E-1A8F-0424-2FCA-A17FC836A915}"/>
              </a:ext>
            </a:extLst>
          </p:cNvPr>
          <p:cNvPicPr>
            <a:picLocks noChangeAspect="1"/>
          </p:cNvPicPr>
          <p:nvPr userDrawn="1"/>
        </p:nvPicPr>
        <p:blipFill>
          <a:blip r:embed="rId3"/>
          <a:srcRect t="60371" r="70563" b="23064"/>
          <a:stretch>
            <a:fillRect/>
          </a:stretch>
        </p:blipFill>
        <p:spPr>
          <a:xfrm>
            <a:off x="0" y="0"/>
            <a:ext cx="12192000" cy="6858002"/>
          </a:xfrm>
          <a:prstGeom prst="rect">
            <a:avLst/>
          </a:prstGeom>
        </p:spPr>
      </p:pic>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lide 9">
    <p:spTree>
      <p:nvGrpSpPr>
        <p:cNvPr id="1" name=""/>
        <p:cNvGrpSpPr/>
        <p:nvPr/>
      </p:nvGrpSpPr>
      <p:grpSpPr>
        <a:xfrm>
          <a:off x="0" y="0"/>
          <a:ext cx="0" cy="0"/>
          <a:chOff x="0" y="0"/>
          <a:chExt cx="0" cy="0"/>
        </a:xfrm>
      </p:grpSpPr>
      <p:sp>
        <p:nvSpPr>
          <p:cNvPr id="193" name="Rectangle">
            <a:extLst>
              <a:ext uri="{FF2B5EF4-FFF2-40B4-BE49-F238E27FC236}">
                <a16:creationId xmlns:a16="http://schemas.microsoft.com/office/drawing/2014/main" id="{D224D9CB-5CE6-155F-1F74-8742B6743E19}"/>
              </a:ext>
            </a:extLst>
          </p:cNvPr>
          <p:cNvSpPr/>
          <p:nvPr userDrawn="1"/>
        </p:nvSpPr>
        <p:spPr>
          <a:xfrm>
            <a:off x="0" y="0"/>
            <a:ext cx="12192001" cy="6858001"/>
          </a:xfrm>
          <a:prstGeom prst="rect">
            <a:avLst/>
          </a:prstGeom>
          <a:gradFill>
            <a:gsLst>
              <a:gs pos="0">
                <a:srgbClr val="E5CF65"/>
              </a:gs>
              <a:gs pos="100000">
                <a:srgbClr val="A7974B"/>
              </a:gs>
            </a:gsLst>
            <a:lin ang="5400000"/>
          </a:gradFill>
          <a:ln w="3175">
            <a:miter lim="400000"/>
          </a:ln>
        </p:spPr>
        <p:txBody>
          <a:bodyPr lIns="0" tIns="0" rIns="0" bIns="0" anchor="ctr"/>
          <a:lstStyle/>
          <a:p>
            <a:pPr defTabSz="825500">
              <a:defRPr sz="3200" b="0">
                <a:solidFill>
                  <a:srgbClr val="FFFFFF"/>
                </a:solidFill>
                <a:latin typeface="Helvetica Neue Medium"/>
                <a:ea typeface="Helvetica Neue Medium"/>
                <a:cs typeface="Helvetica Neue Medium"/>
                <a:sym typeface="Helvetica Neue Medium"/>
              </a:defRPr>
            </a:pPr>
            <a:endParaRPr/>
          </a:p>
        </p:txBody>
      </p:sp>
      <p:pic>
        <p:nvPicPr>
          <p:cNvPr id="4" name="Picture 3">
            <a:extLst>
              <a:ext uri="{FF2B5EF4-FFF2-40B4-BE49-F238E27FC236}">
                <a16:creationId xmlns:a16="http://schemas.microsoft.com/office/drawing/2014/main" id="{91B41191-B6E6-86E0-83F5-C599B1A59A9D}"/>
              </a:ext>
            </a:extLst>
          </p:cNvPr>
          <p:cNvPicPr>
            <a:picLocks noChangeAspect="1"/>
          </p:cNvPicPr>
          <p:nvPr userDrawn="1"/>
        </p:nvPicPr>
        <p:blipFill>
          <a:blip r:embed="rId2"/>
          <a:srcRect t="60371" r="70563" b="23064"/>
          <a:stretch>
            <a:fillRect/>
          </a:stretch>
        </p:blipFill>
        <p:spPr>
          <a:xfrm>
            <a:off x="1" y="0"/>
            <a:ext cx="12192000" cy="6858000"/>
          </a:xfrm>
          <a:prstGeom prst="rect">
            <a:avLst/>
          </a:prstGeom>
        </p:spPr>
      </p:pic>
      <p:pic>
        <p:nvPicPr>
          <p:cNvPr id="197" name="WSHC_white.png" descr="WSHC_white.png">
            <a:extLst>
              <a:ext uri="{FF2B5EF4-FFF2-40B4-BE49-F238E27FC236}">
                <a16:creationId xmlns:a16="http://schemas.microsoft.com/office/drawing/2014/main" id="{D754DD7F-C3CB-C4B8-B44B-C8C8404FB419}"/>
              </a:ext>
            </a:extLst>
          </p:cNvPr>
          <p:cNvPicPr/>
          <p:nvPr userDrawn="1"/>
        </p:nvPicPr>
        <p:blipFill>
          <a:blip r:embed="rId3"/>
          <a:srcRect t="1704" b="6291"/>
          <a:stretch>
            <a:fillRect/>
          </a:stretch>
        </p:blipFill>
        <p:spPr>
          <a:xfrm>
            <a:off x="286779" y="5916281"/>
            <a:ext cx="1153045" cy="577097"/>
          </a:xfrm>
          <a:prstGeom prst="rect">
            <a:avLst/>
          </a:prstGeom>
          <a:ln w="3175">
            <a:miter lim="400000"/>
          </a:ln>
        </p:spPr>
      </p:pic>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1" r:id="rId5"/>
    <p:sldLayoutId id="2147483660" r:id="rId6"/>
    <p:sldLayoutId id="2147483654" r:id="rId7"/>
    <p:sldLayoutId id="2147483655" r:id="rId8"/>
    <p:sldLayoutId id="2147483656" r:id="rId9"/>
    <p:sldLayoutId id="2147483657" r:id="rId10"/>
    <p:sldLayoutId id="2147483659" r:id="rId11"/>
    <p:sldLayoutId id="2147483658" r:id="rId12"/>
    <p:sldLayoutId id="2147483662" r:id="rId13"/>
    <p:sldLayoutId id="2147483663" r:id="rId14"/>
    <p:sldLayoutId id="2147483664" r:id="rId15"/>
    <p:sldLayoutId id="2147483665" r:id="rId16"/>
    <p:sldLayoutId id="2147483666" r:id="rId17"/>
    <p:sldLayoutId id="2147483667" r:id="rId18"/>
  </p:sldLayoutIdLst>
  <p:transition spd="med"/>
  <p:txStyles>
    <p:titleStyle>
      <a:lvl1pPr marL="0" marR="0" indent="0" algn="l" defTabSz="914400" rtl="0" latinLnBrk="0">
        <a:lnSpc>
          <a:spcPct val="90000"/>
        </a:lnSpc>
        <a:spcBef>
          <a:spcPts val="0"/>
        </a:spcBef>
        <a:spcAft>
          <a:spcPts val="0"/>
        </a:spcAft>
        <a:buClrTx/>
        <a:buSzTx/>
        <a:buFontTx/>
        <a:buNone/>
        <a:tabLst/>
        <a:defRPr sz="3600" b="0" i="0" u="none" strike="noStrike" cap="none" spc="0" baseline="0">
          <a:solidFill>
            <a:srgbClr val="5A4F1A"/>
          </a:solidFill>
          <a:uFillTx/>
          <a:latin typeface="Segoe UI Light" panose="020B0502040204020203" pitchFamily="34" charset="0"/>
          <a:ea typeface="+mj-ea"/>
          <a:cs typeface="+mj-cs"/>
          <a:sym typeface="Helvetica"/>
        </a:defRPr>
      </a:lvl1pPr>
      <a:lvl2pPr marL="0" marR="0" indent="0" algn="l" defTabSz="914400" rtl="0" latinLnBrk="0">
        <a:lnSpc>
          <a:spcPct val="90000"/>
        </a:lnSpc>
        <a:spcBef>
          <a:spcPts val="0"/>
        </a:spcBef>
        <a:spcAft>
          <a:spcPts val="0"/>
        </a:spcAft>
        <a:buClrTx/>
        <a:buSzTx/>
        <a:buFontTx/>
        <a:buNone/>
        <a:tabLst/>
        <a:defRPr sz="3600" b="0" i="0" u="none" strike="noStrike" cap="none" spc="0" baseline="0">
          <a:solidFill>
            <a:srgbClr val="5A4F1A"/>
          </a:solidFill>
          <a:uFillTx/>
          <a:latin typeface="+mj-lt"/>
          <a:ea typeface="+mj-ea"/>
          <a:cs typeface="+mj-cs"/>
          <a:sym typeface="Helvetica"/>
        </a:defRPr>
      </a:lvl2pPr>
      <a:lvl3pPr marL="0" marR="0" indent="0" algn="l" defTabSz="914400" rtl="0" latinLnBrk="0">
        <a:lnSpc>
          <a:spcPct val="90000"/>
        </a:lnSpc>
        <a:spcBef>
          <a:spcPts val="0"/>
        </a:spcBef>
        <a:spcAft>
          <a:spcPts val="0"/>
        </a:spcAft>
        <a:buClrTx/>
        <a:buSzTx/>
        <a:buFontTx/>
        <a:buNone/>
        <a:tabLst/>
        <a:defRPr sz="3600" b="0" i="0" u="none" strike="noStrike" cap="none" spc="0" baseline="0">
          <a:solidFill>
            <a:srgbClr val="5A4F1A"/>
          </a:solidFill>
          <a:uFillTx/>
          <a:latin typeface="+mj-lt"/>
          <a:ea typeface="+mj-ea"/>
          <a:cs typeface="+mj-cs"/>
          <a:sym typeface="Helvetica"/>
        </a:defRPr>
      </a:lvl3pPr>
      <a:lvl4pPr marL="0" marR="0" indent="0" algn="l" defTabSz="914400" rtl="0" latinLnBrk="0">
        <a:lnSpc>
          <a:spcPct val="90000"/>
        </a:lnSpc>
        <a:spcBef>
          <a:spcPts val="0"/>
        </a:spcBef>
        <a:spcAft>
          <a:spcPts val="0"/>
        </a:spcAft>
        <a:buClrTx/>
        <a:buSzTx/>
        <a:buFontTx/>
        <a:buNone/>
        <a:tabLst/>
        <a:defRPr sz="3600" b="0" i="0" u="none" strike="noStrike" cap="none" spc="0" baseline="0">
          <a:solidFill>
            <a:srgbClr val="5A4F1A"/>
          </a:solidFill>
          <a:uFillTx/>
          <a:latin typeface="+mj-lt"/>
          <a:ea typeface="+mj-ea"/>
          <a:cs typeface="+mj-cs"/>
          <a:sym typeface="Helvetica"/>
        </a:defRPr>
      </a:lvl4pPr>
      <a:lvl5pPr marL="0" marR="0" indent="0" algn="l" defTabSz="914400" rtl="0" latinLnBrk="0">
        <a:lnSpc>
          <a:spcPct val="90000"/>
        </a:lnSpc>
        <a:spcBef>
          <a:spcPts val="0"/>
        </a:spcBef>
        <a:spcAft>
          <a:spcPts val="0"/>
        </a:spcAft>
        <a:buClrTx/>
        <a:buSzTx/>
        <a:buFontTx/>
        <a:buNone/>
        <a:tabLst/>
        <a:defRPr sz="3600" b="0" i="0" u="none" strike="noStrike" cap="none" spc="0" baseline="0">
          <a:solidFill>
            <a:srgbClr val="5A4F1A"/>
          </a:solidFill>
          <a:uFillTx/>
          <a:latin typeface="+mj-lt"/>
          <a:ea typeface="+mj-ea"/>
          <a:cs typeface="+mj-cs"/>
          <a:sym typeface="Helvetica"/>
        </a:defRPr>
      </a:lvl5pPr>
      <a:lvl6pPr marL="0" marR="0" indent="0" algn="l" defTabSz="914400" rtl="0" latinLnBrk="0">
        <a:lnSpc>
          <a:spcPct val="90000"/>
        </a:lnSpc>
        <a:spcBef>
          <a:spcPts val="0"/>
        </a:spcBef>
        <a:spcAft>
          <a:spcPts val="0"/>
        </a:spcAft>
        <a:buClrTx/>
        <a:buSzTx/>
        <a:buFontTx/>
        <a:buNone/>
        <a:tabLst/>
        <a:defRPr sz="3600" b="0" i="0" u="none" strike="noStrike" cap="none" spc="0" baseline="0">
          <a:solidFill>
            <a:srgbClr val="5A4F1A"/>
          </a:solidFill>
          <a:uFillTx/>
          <a:latin typeface="+mj-lt"/>
          <a:ea typeface="+mj-ea"/>
          <a:cs typeface="+mj-cs"/>
          <a:sym typeface="Helvetica"/>
        </a:defRPr>
      </a:lvl6pPr>
      <a:lvl7pPr marL="0" marR="0" indent="0" algn="l" defTabSz="914400" rtl="0" latinLnBrk="0">
        <a:lnSpc>
          <a:spcPct val="90000"/>
        </a:lnSpc>
        <a:spcBef>
          <a:spcPts val="0"/>
        </a:spcBef>
        <a:spcAft>
          <a:spcPts val="0"/>
        </a:spcAft>
        <a:buClrTx/>
        <a:buSzTx/>
        <a:buFontTx/>
        <a:buNone/>
        <a:tabLst/>
        <a:defRPr sz="3600" b="0" i="0" u="none" strike="noStrike" cap="none" spc="0" baseline="0">
          <a:solidFill>
            <a:srgbClr val="5A4F1A"/>
          </a:solidFill>
          <a:uFillTx/>
          <a:latin typeface="+mj-lt"/>
          <a:ea typeface="+mj-ea"/>
          <a:cs typeface="+mj-cs"/>
          <a:sym typeface="Helvetica"/>
        </a:defRPr>
      </a:lvl7pPr>
      <a:lvl8pPr marL="0" marR="0" indent="0" algn="l" defTabSz="914400" rtl="0" latinLnBrk="0">
        <a:lnSpc>
          <a:spcPct val="90000"/>
        </a:lnSpc>
        <a:spcBef>
          <a:spcPts val="0"/>
        </a:spcBef>
        <a:spcAft>
          <a:spcPts val="0"/>
        </a:spcAft>
        <a:buClrTx/>
        <a:buSzTx/>
        <a:buFontTx/>
        <a:buNone/>
        <a:tabLst/>
        <a:defRPr sz="3600" b="0" i="0" u="none" strike="noStrike" cap="none" spc="0" baseline="0">
          <a:solidFill>
            <a:srgbClr val="5A4F1A"/>
          </a:solidFill>
          <a:uFillTx/>
          <a:latin typeface="+mj-lt"/>
          <a:ea typeface="+mj-ea"/>
          <a:cs typeface="+mj-cs"/>
          <a:sym typeface="Helvetica"/>
        </a:defRPr>
      </a:lvl8pPr>
      <a:lvl9pPr marL="0" marR="0" indent="0" algn="l" defTabSz="914400" rtl="0" latinLnBrk="0">
        <a:lnSpc>
          <a:spcPct val="90000"/>
        </a:lnSpc>
        <a:spcBef>
          <a:spcPts val="0"/>
        </a:spcBef>
        <a:spcAft>
          <a:spcPts val="0"/>
        </a:spcAft>
        <a:buClrTx/>
        <a:buSzTx/>
        <a:buFontTx/>
        <a:buNone/>
        <a:tabLst/>
        <a:defRPr sz="3600" b="0" i="0" u="none" strike="noStrike" cap="none" spc="0" baseline="0">
          <a:solidFill>
            <a:srgbClr val="5A4F1A"/>
          </a:solidFill>
          <a:uFillTx/>
          <a:latin typeface="+mj-lt"/>
          <a:ea typeface="+mj-ea"/>
          <a:cs typeface="+mj-cs"/>
          <a:sym typeface="Helvetica"/>
        </a:defRPr>
      </a:lvl9pPr>
    </p:titleStyle>
    <p:bodyStyle>
      <a:lvl1pPr marL="0" marR="0" indent="0" algn="ctr" defTabSz="412750" rtl="0" latinLnBrk="0">
        <a:lnSpc>
          <a:spcPct val="100000"/>
        </a:lnSpc>
        <a:spcBef>
          <a:spcPts val="0"/>
        </a:spcBef>
        <a:spcAft>
          <a:spcPts val="0"/>
        </a:spcAft>
        <a:buClrTx/>
        <a:buSzTx/>
        <a:buFontTx/>
        <a:buNone/>
        <a:tabLst/>
        <a:defRPr sz="2600" b="0" i="0" u="none" strike="noStrike" cap="none" spc="0" baseline="0">
          <a:solidFill>
            <a:srgbClr val="000000"/>
          </a:solidFill>
          <a:uFillTx/>
          <a:latin typeface="Segoe UI Light" panose="020B0502040204020203" pitchFamily="34" charset="0"/>
          <a:ea typeface="+mn-ea"/>
          <a:cs typeface="Segoe UI Light" panose="020B0502040204020203" pitchFamily="34" charset="0"/>
          <a:sym typeface="Roboto Light"/>
        </a:defRPr>
      </a:lvl1pPr>
      <a:lvl2pPr marL="0" marR="0" indent="0" algn="ctr" defTabSz="412750" rtl="0" latinLnBrk="0">
        <a:lnSpc>
          <a:spcPct val="100000"/>
        </a:lnSpc>
        <a:spcBef>
          <a:spcPts val="0"/>
        </a:spcBef>
        <a:spcAft>
          <a:spcPts val="0"/>
        </a:spcAft>
        <a:buClrTx/>
        <a:buSzTx/>
        <a:buFontTx/>
        <a:buNone/>
        <a:tabLst/>
        <a:defRPr sz="2600" b="0" i="0" u="none" strike="noStrike" cap="none" spc="0" baseline="0">
          <a:solidFill>
            <a:srgbClr val="000000"/>
          </a:solidFill>
          <a:uFillTx/>
          <a:latin typeface="Segoe UI Light" panose="020B0502040204020203" pitchFamily="34" charset="0"/>
          <a:ea typeface="+mn-ea"/>
          <a:cs typeface="Segoe UI Light" panose="020B0502040204020203" pitchFamily="34" charset="0"/>
          <a:sym typeface="Roboto Light"/>
        </a:defRPr>
      </a:lvl2pPr>
      <a:lvl3pPr marL="0" marR="0" indent="0" algn="ctr" defTabSz="412750" rtl="0" latinLnBrk="0">
        <a:lnSpc>
          <a:spcPct val="100000"/>
        </a:lnSpc>
        <a:spcBef>
          <a:spcPts val="0"/>
        </a:spcBef>
        <a:spcAft>
          <a:spcPts val="0"/>
        </a:spcAft>
        <a:buClrTx/>
        <a:buSzTx/>
        <a:buFontTx/>
        <a:buNone/>
        <a:tabLst/>
        <a:defRPr sz="2600" b="0" i="0" u="none" strike="noStrike" cap="none" spc="0" baseline="0">
          <a:solidFill>
            <a:srgbClr val="000000"/>
          </a:solidFill>
          <a:uFillTx/>
          <a:latin typeface="Segoe UI Light" panose="020B0502040204020203" pitchFamily="34" charset="0"/>
          <a:ea typeface="+mn-ea"/>
          <a:cs typeface="Segoe UI Light" panose="020B0502040204020203" pitchFamily="34" charset="0"/>
          <a:sym typeface="Roboto Light"/>
        </a:defRPr>
      </a:lvl3pPr>
      <a:lvl4pPr marL="0" marR="0" indent="0" algn="ctr" defTabSz="412750" rtl="0" latinLnBrk="0">
        <a:lnSpc>
          <a:spcPct val="100000"/>
        </a:lnSpc>
        <a:spcBef>
          <a:spcPts val="0"/>
        </a:spcBef>
        <a:spcAft>
          <a:spcPts val="0"/>
        </a:spcAft>
        <a:buClrTx/>
        <a:buSzTx/>
        <a:buFontTx/>
        <a:buNone/>
        <a:tabLst/>
        <a:defRPr sz="2600" b="0" i="0" u="none" strike="noStrike" cap="none" spc="0" baseline="0">
          <a:solidFill>
            <a:srgbClr val="000000"/>
          </a:solidFill>
          <a:uFillTx/>
          <a:latin typeface="Segoe UI Light" panose="020B0502040204020203" pitchFamily="34" charset="0"/>
          <a:ea typeface="+mn-ea"/>
          <a:cs typeface="Segoe UI Light" panose="020B0502040204020203" pitchFamily="34" charset="0"/>
          <a:sym typeface="Roboto Light"/>
        </a:defRPr>
      </a:lvl4pPr>
      <a:lvl5pPr marL="0" marR="0" indent="0" algn="ctr" defTabSz="412750" rtl="0" latinLnBrk="0">
        <a:lnSpc>
          <a:spcPct val="100000"/>
        </a:lnSpc>
        <a:spcBef>
          <a:spcPts val="0"/>
        </a:spcBef>
        <a:spcAft>
          <a:spcPts val="0"/>
        </a:spcAft>
        <a:buClrTx/>
        <a:buSzTx/>
        <a:buFontTx/>
        <a:buNone/>
        <a:tabLst/>
        <a:defRPr sz="2600" b="0" i="0" u="none" strike="noStrike" cap="none" spc="0" baseline="0">
          <a:solidFill>
            <a:srgbClr val="000000"/>
          </a:solidFill>
          <a:uFillTx/>
          <a:latin typeface="Segoe UI Light" panose="020B0502040204020203" pitchFamily="34" charset="0"/>
          <a:ea typeface="+mn-ea"/>
          <a:cs typeface="Segoe UI Light" panose="020B0502040204020203" pitchFamily="34" charset="0"/>
          <a:sym typeface="Roboto Light"/>
        </a:defRPr>
      </a:lvl5pPr>
      <a:lvl6pPr marL="0" marR="0" indent="355600" algn="ctr" defTabSz="412750" rtl="0" latinLnBrk="0">
        <a:lnSpc>
          <a:spcPct val="100000"/>
        </a:lnSpc>
        <a:spcBef>
          <a:spcPts val="0"/>
        </a:spcBef>
        <a:spcAft>
          <a:spcPts val="0"/>
        </a:spcAft>
        <a:buClrTx/>
        <a:buSzTx/>
        <a:buFontTx/>
        <a:buNone/>
        <a:tabLst/>
        <a:defRPr sz="2600" b="0" i="0" u="none" strike="noStrike" cap="none" spc="0" baseline="0">
          <a:solidFill>
            <a:srgbClr val="000000"/>
          </a:solidFill>
          <a:uFillTx/>
          <a:latin typeface="+mn-lt"/>
          <a:ea typeface="+mn-ea"/>
          <a:cs typeface="+mn-cs"/>
          <a:sym typeface="Roboto Light"/>
        </a:defRPr>
      </a:lvl6pPr>
      <a:lvl7pPr marL="0" marR="0" indent="711200" algn="ctr" defTabSz="412750" rtl="0" latinLnBrk="0">
        <a:lnSpc>
          <a:spcPct val="100000"/>
        </a:lnSpc>
        <a:spcBef>
          <a:spcPts val="0"/>
        </a:spcBef>
        <a:spcAft>
          <a:spcPts val="0"/>
        </a:spcAft>
        <a:buClrTx/>
        <a:buSzTx/>
        <a:buFontTx/>
        <a:buNone/>
        <a:tabLst/>
        <a:defRPr sz="2600" b="0" i="0" u="none" strike="noStrike" cap="none" spc="0" baseline="0">
          <a:solidFill>
            <a:srgbClr val="000000"/>
          </a:solidFill>
          <a:uFillTx/>
          <a:latin typeface="+mn-lt"/>
          <a:ea typeface="+mn-ea"/>
          <a:cs typeface="+mn-cs"/>
          <a:sym typeface="Roboto Light"/>
        </a:defRPr>
      </a:lvl7pPr>
      <a:lvl8pPr marL="0" marR="0" indent="1066800" algn="ctr" defTabSz="412750" rtl="0" latinLnBrk="0">
        <a:lnSpc>
          <a:spcPct val="100000"/>
        </a:lnSpc>
        <a:spcBef>
          <a:spcPts val="0"/>
        </a:spcBef>
        <a:spcAft>
          <a:spcPts val="0"/>
        </a:spcAft>
        <a:buClrTx/>
        <a:buSzTx/>
        <a:buFontTx/>
        <a:buNone/>
        <a:tabLst/>
        <a:defRPr sz="2600" b="0" i="0" u="none" strike="noStrike" cap="none" spc="0" baseline="0">
          <a:solidFill>
            <a:srgbClr val="000000"/>
          </a:solidFill>
          <a:uFillTx/>
          <a:latin typeface="+mn-lt"/>
          <a:ea typeface="+mn-ea"/>
          <a:cs typeface="+mn-cs"/>
          <a:sym typeface="Roboto Light"/>
        </a:defRPr>
      </a:lvl8pPr>
      <a:lvl9pPr marL="0" marR="0" indent="1422400" algn="ctr" defTabSz="412750" rtl="0" latinLnBrk="0">
        <a:lnSpc>
          <a:spcPct val="100000"/>
        </a:lnSpc>
        <a:spcBef>
          <a:spcPts val="0"/>
        </a:spcBef>
        <a:spcAft>
          <a:spcPts val="0"/>
        </a:spcAft>
        <a:buClrTx/>
        <a:buSzTx/>
        <a:buFontTx/>
        <a:buNone/>
        <a:tabLst/>
        <a:defRPr sz="2600" b="0" i="0" u="none" strike="noStrike" cap="none" spc="0" baseline="0">
          <a:solidFill>
            <a:srgbClr val="000000"/>
          </a:solidFill>
          <a:uFillTx/>
          <a:latin typeface="+mn-lt"/>
          <a:ea typeface="+mn-ea"/>
          <a:cs typeface="+mn-cs"/>
          <a:sym typeface="Roboto Light"/>
        </a:defRPr>
      </a:lvl9pPr>
    </p:bodyStyle>
    <p:otherStyle>
      <a:lvl1pPr marL="0" marR="0" indent="0" algn="ctr" defTabSz="41275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boto Light"/>
        </a:defRPr>
      </a:lvl1pPr>
      <a:lvl2pPr marL="0" marR="0" indent="228600" algn="ctr" defTabSz="41275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boto Light"/>
        </a:defRPr>
      </a:lvl2pPr>
      <a:lvl3pPr marL="0" marR="0" indent="457200" algn="ctr" defTabSz="41275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boto Light"/>
        </a:defRPr>
      </a:lvl3pPr>
      <a:lvl4pPr marL="0" marR="0" indent="685800" algn="ctr" defTabSz="41275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boto Light"/>
        </a:defRPr>
      </a:lvl4pPr>
      <a:lvl5pPr marL="0" marR="0" indent="914400" algn="ctr" defTabSz="41275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boto Light"/>
        </a:defRPr>
      </a:lvl5pPr>
      <a:lvl6pPr marL="0" marR="0" indent="1143000" algn="ctr" defTabSz="41275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boto Light"/>
        </a:defRPr>
      </a:lvl6pPr>
      <a:lvl7pPr marL="0" marR="0" indent="1371600" algn="ctr" defTabSz="41275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boto Light"/>
        </a:defRPr>
      </a:lvl7pPr>
      <a:lvl8pPr marL="0" marR="0" indent="1600200" algn="ctr" defTabSz="41275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boto Light"/>
        </a:defRPr>
      </a:lvl8pPr>
      <a:lvl9pPr marL="0" marR="0" indent="1828800" algn="ctr" defTabSz="41275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Roboto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hyperlink" Target="https://skinhealthcoalition.org/resolution/" TargetMode="Externa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hyperlink" Target="https://skinhealthcoalition.org/resolution/" TargetMode="Externa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hyperlink" Target="https://www.sunsmart.com.au/advice-for" TargetMode="External"/><Relationship Id="rId2" Type="http://schemas.openxmlformats.org/officeDocument/2006/relationships/hyperlink" Target="https://www.cancer.org.au/cancer-information/causes-and-prevention/sun-safety/campaigns-and-events/slip-slop-slap-seek-slide" TargetMode="External"/><Relationship Id="rId1" Type="http://schemas.openxmlformats.org/officeDocument/2006/relationships/slideLayout" Target="../slideLayouts/slideLayout17.xml"/><Relationship Id="rId4" Type="http://schemas.openxmlformats.org/officeDocument/2006/relationships/hyperlink" Target="https://www.sunsmart.com.au/uv-radiation/solariums-and-tannin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royalfree.nhs.uk/patients-and-visitors/patient-information-leaflets/psychodermatology-service#what-is-psychodermatology" TargetMode="Externa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hyperlink" Target="https://www.raddarj.org/en/" TargetMode="Externa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hyperlink" Target="mailto:info@skinhealthcoalition.org" TargetMode="External"/><Relationship Id="rId2" Type="http://schemas.openxmlformats.org/officeDocument/2006/relationships/hyperlink" Target="https://skinhealthcoalition.org/" TargetMode="Externa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hyperlink" Target="https://apps.who.int/gb/ebwha/pdf_files/WHA78/A78_R15-en.pdf"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skinhealthcoalition.org/resolution/" TargetMode="Externa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skinhealthcoalition.org/resolution/" TargetMode="External"/><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hyperlink" Target="https://skinhealthcoalition.org/resolution/" TargetMode="Externa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Leveraging the World Health Assembly  Resolution on skin diseases"/>
          <p:cNvSpPr txBox="1"/>
          <p:nvPr/>
        </p:nvSpPr>
        <p:spPr>
          <a:xfrm>
            <a:off x="2770195" y="4695535"/>
            <a:ext cx="12191964" cy="99683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gn="l" defTabSz="914400">
              <a:lnSpc>
                <a:spcPct val="90000"/>
              </a:lnSpc>
              <a:defRPr sz="3800" b="0">
                <a:solidFill>
                  <a:srgbClr val="FFFFFF"/>
                </a:solidFill>
                <a:latin typeface="Roboto Medium"/>
                <a:ea typeface="Roboto Medium"/>
                <a:cs typeface="Roboto Medium"/>
                <a:sym typeface="Roboto Medium"/>
              </a:defRPr>
            </a:pPr>
            <a:r>
              <a:rPr lang="en-GB" sz="3200" dirty="0">
                <a:latin typeface="Segoe UI Semibold" panose="020B0702040204020203" pitchFamily="34" charset="0"/>
                <a:cs typeface="Segoe UI Semibold" panose="020B0702040204020203" pitchFamily="34" charset="0"/>
              </a:rPr>
              <a:t>LEVERAGING THE WORLD HEALTH ASSEMBLY </a:t>
            </a:r>
            <a:br>
              <a:rPr lang="en-GB" sz="3200" dirty="0">
                <a:latin typeface="Segoe UI Semibold" panose="020B0702040204020203" pitchFamily="34" charset="0"/>
                <a:cs typeface="Segoe UI Semibold" panose="020B0702040204020203" pitchFamily="34" charset="0"/>
              </a:rPr>
            </a:br>
            <a:r>
              <a:rPr lang="en-GB" sz="3200" dirty="0">
                <a:latin typeface="Segoe UI Semibold" panose="020B0702040204020203" pitchFamily="34" charset="0"/>
                <a:cs typeface="Segoe UI Semibold" panose="020B0702040204020203" pitchFamily="34" charset="0"/>
              </a:rPr>
              <a:t>RESOLUTION ON SKIN DISEASES</a:t>
            </a:r>
          </a:p>
        </p:txBody>
      </p:sp>
      <p:sp>
        <p:nvSpPr>
          <p:cNvPr id="131" name="ADVOCACY toolKIT"/>
          <p:cNvSpPr txBox="1"/>
          <p:nvPr/>
        </p:nvSpPr>
        <p:spPr>
          <a:xfrm>
            <a:off x="9113" y="6102992"/>
            <a:ext cx="12173774" cy="39241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defTabSz="825500">
              <a:defRPr sz="2300" b="0" cap="all" spc="207">
                <a:solidFill>
                  <a:srgbClr val="FFFFFF"/>
                </a:solidFill>
                <a:latin typeface="Roboto Medium"/>
                <a:ea typeface="Roboto Medium"/>
                <a:cs typeface="Roboto Medium"/>
                <a:sym typeface="Roboto Medium"/>
              </a:defRPr>
            </a:lvl1pPr>
          </a:lstStyle>
          <a:p>
            <a:r>
              <a:rPr dirty="0">
                <a:latin typeface="Segoe UI Semibold" panose="020B0702040204020203" pitchFamily="34" charset="0"/>
                <a:cs typeface="Segoe UI Semibold" panose="020B0702040204020203" pitchFamily="34" charset="0"/>
              </a:rPr>
              <a:t>ADVOCACY </a:t>
            </a:r>
            <a:r>
              <a:rPr dirty="0" err="1">
                <a:latin typeface="Segoe UI Semibold" panose="020B0702040204020203" pitchFamily="34" charset="0"/>
                <a:cs typeface="Segoe UI Semibold" panose="020B0702040204020203" pitchFamily="34" charset="0"/>
              </a:rPr>
              <a:t>toolKIT</a:t>
            </a:r>
            <a:endParaRPr dirty="0">
              <a:latin typeface="Segoe UI Semibold" panose="020B0702040204020203" pitchFamily="34" charset="0"/>
              <a:cs typeface="Segoe UI Semibold" panose="020B0702040204020203" pitchFamily="34" charset="0"/>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Policy asks from the resolution"/>
          <p:cNvSpPr txBox="1"/>
          <p:nvPr/>
        </p:nvSpPr>
        <p:spPr>
          <a:xfrm>
            <a:off x="299479" y="2201957"/>
            <a:ext cx="4355088" cy="2500761"/>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algn="l" defTabSz="914400">
              <a:lnSpc>
                <a:spcPct val="80000"/>
              </a:lnSpc>
              <a:defRPr sz="6000" b="0" spc="-180">
                <a:solidFill>
                  <a:srgbClr val="FFFFFF"/>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Policy </a:t>
            </a:r>
            <a:r>
              <a:rPr lang="en-GB" dirty="0">
                <a:latin typeface="Segoe UI Light" panose="020B0502040204020203" pitchFamily="34" charset="0"/>
                <a:cs typeface="Segoe UI Light" panose="020B0502040204020203" pitchFamily="34" charset="0"/>
              </a:rPr>
              <a:t>A</a:t>
            </a:r>
            <a:r>
              <a:rPr dirty="0" err="1">
                <a:latin typeface="Segoe UI Light" panose="020B0502040204020203" pitchFamily="34" charset="0"/>
                <a:cs typeface="Segoe UI Light" panose="020B0502040204020203" pitchFamily="34" charset="0"/>
              </a:rPr>
              <a:t>sks</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from the</a:t>
            </a:r>
            <a:br>
              <a:rPr dirty="0">
                <a:latin typeface="Segoe UI Light" panose="020B0502040204020203" pitchFamily="34" charset="0"/>
                <a:cs typeface="Segoe UI Light" panose="020B0502040204020203" pitchFamily="34" charset="0"/>
              </a:rPr>
            </a:br>
            <a:r>
              <a:rPr lang="en-GB" dirty="0">
                <a:latin typeface="Segoe UI Light" panose="020B0502040204020203" pitchFamily="34" charset="0"/>
                <a:cs typeface="Segoe UI Light" panose="020B0502040204020203" pitchFamily="34" charset="0"/>
              </a:rPr>
              <a:t>R</a:t>
            </a:r>
            <a:r>
              <a:rPr dirty="0" err="1">
                <a:latin typeface="Segoe UI Light" panose="020B0502040204020203" pitchFamily="34" charset="0"/>
                <a:cs typeface="Segoe UI Light" panose="020B0502040204020203" pitchFamily="34" charset="0"/>
              </a:rPr>
              <a:t>esolution</a:t>
            </a:r>
            <a:endParaRPr dirty="0">
              <a:latin typeface="Segoe UI Light" panose="020B0502040204020203" pitchFamily="34" charset="0"/>
              <a:cs typeface="Segoe UI Light" panose="020B0502040204020203" pitchFamily="34" charset="0"/>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Title 1"/>
          <p:cNvSpPr txBox="1"/>
          <p:nvPr/>
        </p:nvSpPr>
        <p:spPr>
          <a:xfrm>
            <a:off x="609240" y="126934"/>
            <a:ext cx="6437645" cy="131662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l" defTabSz="859536">
              <a:lnSpc>
                <a:spcPct val="90000"/>
              </a:lnSpc>
              <a:defRPr sz="3384" b="0">
                <a:solidFill>
                  <a:srgbClr val="FFFFFF"/>
                </a:solidFill>
                <a:latin typeface="+mn-lt"/>
                <a:ea typeface="+mn-ea"/>
                <a:cs typeface="+mn-cs"/>
                <a:sym typeface="Roboto Light"/>
              </a:defRPr>
            </a:lvl1pPr>
          </a:lstStyle>
          <a:p>
            <a:r>
              <a:rPr dirty="0">
                <a:latin typeface="Segoe UI Light" panose="020B0502040204020203" pitchFamily="34" charset="0"/>
                <a:cs typeface="Segoe UI Light" panose="020B0502040204020203" pitchFamily="34" charset="0"/>
              </a:rPr>
              <a:t>The Resolution commits </a:t>
            </a:r>
            <a:r>
              <a:rPr lang="en-GB" dirty="0">
                <a:latin typeface="Segoe UI Light" panose="020B0502040204020203" pitchFamily="34" charset="0"/>
                <a:cs typeface="Segoe UI Light" panose="020B0502040204020203" pitchFamily="34" charset="0"/>
              </a:rPr>
              <a:t>m</a:t>
            </a:r>
            <a:r>
              <a:rPr dirty="0">
                <a:latin typeface="Segoe UI Light" panose="020B0502040204020203" pitchFamily="34" charset="0"/>
                <a:cs typeface="Segoe UI Light" panose="020B0502040204020203" pitchFamily="34" charset="0"/>
              </a:rPr>
              <a:t>ember </a:t>
            </a:r>
            <a:r>
              <a:rPr lang="en-GB" dirty="0">
                <a:latin typeface="Segoe UI Light" panose="020B0502040204020203" pitchFamily="34" charset="0"/>
                <a:cs typeface="Segoe UI Light" panose="020B0502040204020203" pitchFamily="34" charset="0"/>
              </a:rPr>
              <a:t>s</a:t>
            </a:r>
            <a:r>
              <a:rPr dirty="0" err="1">
                <a:latin typeface="Segoe UI Light" panose="020B0502040204020203" pitchFamily="34" charset="0"/>
                <a:cs typeface="Segoe UI Light" panose="020B0502040204020203" pitchFamily="34" charset="0"/>
              </a:rPr>
              <a:t>tates</a:t>
            </a:r>
            <a:r>
              <a:rPr dirty="0">
                <a:latin typeface="Segoe UI Light" panose="020B0502040204020203" pitchFamily="34" charset="0"/>
                <a:cs typeface="Segoe UI Light" panose="020B0502040204020203" pitchFamily="34" charset="0"/>
              </a:rPr>
              <a:t> to act on skin diseases</a:t>
            </a:r>
          </a:p>
        </p:txBody>
      </p:sp>
      <p:sp>
        <p:nvSpPr>
          <p:cNvPr id="223" name="Content Placeholder 2"/>
          <p:cNvSpPr txBox="1"/>
          <p:nvPr/>
        </p:nvSpPr>
        <p:spPr>
          <a:xfrm>
            <a:off x="3351102" y="2287594"/>
            <a:ext cx="3739904" cy="431640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l" defTabSz="914400">
              <a:spcBef>
                <a:spcPts val="300"/>
              </a:spcBef>
              <a:buClr>
                <a:srgbClr val="3F3F3F"/>
              </a:buClr>
              <a:buFont typeface="Arial"/>
              <a:defRPr b="0" spc="-28">
                <a:solidFill>
                  <a:srgbClr val="5A4F1A"/>
                </a:solidFill>
                <a:latin typeface="Roboto Regular"/>
                <a:ea typeface="Roboto Regular"/>
                <a:cs typeface="Roboto Regular"/>
                <a:sym typeface="Roboto Regular"/>
              </a:defRPr>
            </a:pPr>
            <a:r>
              <a:rPr dirty="0">
                <a:latin typeface="Segoe UI Variable Display" pitchFamily="2" charset="0"/>
              </a:rPr>
              <a:t>Healthcare professional training and primary care integration</a:t>
            </a:r>
          </a:p>
          <a:p>
            <a:pPr marL="200025" indent="-200025"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Strengthen dermatology training for primary care and community healthcare workers</a:t>
            </a:r>
          </a:p>
          <a:p>
            <a:pPr marL="200025" indent="-200025"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Integrate dermatology into primary care services</a:t>
            </a:r>
          </a:p>
          <a:p>
            <a:pPr algn="l" defTabSz="914400">
              <a:spcBef>
                <a:spcPts val="300"/>
              </a:spcBef>
              <a:buClr>
                <a:srgbClr val="3F3F3F"/>
              </a:buClr>
              <a:buFont typeface="Arial"/>
              <a:defRPr b="0" spc="-28">
                <a:solidFill>
                  <a:srgbClr val="5A4F1A"/>
                </a:solidFill>
                <a:latin typeface="Roboto Regular"/>
                <a:ea typeface="Roboto Regular"/>
                <a:cs typeface="Roboto Regular"/>
                <a:sym typeface="Roboto Regular"/>
              </a:defRPr>
            </a:pPr>
            <a:r>
              <a:rPr dirty="0">
                <a:latin typeface="Segoe UI Variable Display" pitchFamily="2" charset="0"/>
              </a:rPr>
              <a:t>Digital technologies</a:t>
            </a:r>
            <a:endParaRPr sz="1600" spc="-32" dirty="0">
              <a:latin typeface="Segoe UI Variable Display" pitchFamily="2" charset="0"/>
            </a:endParaRPr>
          </a:p>
          <a:p>
            <a:pPr marL="200025" indent="-200025"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Implement digital tools to support efficient and accurate triage, diagnosis and management</a:t>
            </a:r>
          </a:p>
        </p:txBody>
      </p:sp>
      <p:sp>
        <p:nvSpPr>
          <p:cNvPr id="224" name="Content Placeholder 2"/>
          <p:cNvSpPr txBox="1"/>
          <p:nvPr/>
        </p:nvSpPr>
        <p:spPr>
          <a:xfrm>
            <a:off x="609240" y="4306361"/>
            <a:ext cx="2741863" cy="2059977"/>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lnSpcReduction="10000"/>
          </a:bodyPr>
          <a:lstStyle/>
          <a:p>
            <a:pPr algn="l" defTabSz="822959">
              <a:spcBef>
                <a:spcPts val="700"/>
              </a:spcBef>
              <a:defRPr sz="1979" b="0" spc="-39">
                <a:solidFill>
                  <a:srgbClr val="844E1C"/>
                </a:solidFill>
                <a:latin typeface="Roboto Regular"/>
                <a:ea typeface="Roboto Regular"/>
                <a:cs typeface="Roboto Regular"/>
                <a:sym typeface="Roboto Regular"/>
              </a:defRPr>
            </a:pPr>
            <a:r>
              <a:rPr dirty="0">
                <a:latin typeface="Segoe UI Variable Display" pitchFamily="2" charset="0"/>
              </a:rPr>
              <a:t>It includes recommendations for national policymakers </a:t>
            </a:r>
            <a:br>
              <a:rPr dirty="0">
                <a:latin typeface="Segoe UI Variable Display" pitchFamily="2" charset="0"/>
              </a:rPr>
            </a:br>
            <a:r>
              <a:rPr dirty="0">
                <a:latin typeface="Segoe UI Variable Display" pitchFamily="2" charset="0"/>
              </a:rPr>
              <a:t>to implement service- and system-level </a:t>
            </a:r>
            <a:br>
              <a:rPr dirty="0">
                <a:latin typeface="Segoe UI Variable Display" pitchFamily="2" charset="0"/>
              </a:rPr>
            </a:br>
            <a:r>
              <a:rPr dirty="0">
                <a:latin typeface="Segoe UI Variable Display" pitchFamily="2" charset="0"/>
              </a:rPr>
              <a:t>change throughout </a:t>
            </a:r>
            <a:br>
              <a:rPr dirty="0">
                <a:latin typeface="Segoe UI Variable Display" pitchFamily="2" charset="0"/>
              </a:rPr>
            </a:br>
            <a:r>
              <a:rPr dirty="0">
                <a:latin typeface="Segoe UI Variable Display" pitchFamily="2" charset="0"/>
              </a:rPr>
              <a:t>the health system.</a:t>
            </a:r>
          </a:p>
        </p:txBody>
      </p:sp>
      <p:sp>
        <p:nvSpPr>
          <p:cNvPr id="225" name="Content Placeholder 2"/>
          <p:cNvSpPr txBox="1"/>
          <p:nvPr/>
        </p:nvSpPr>
        <p:spPr>
          <a:xfrm>
            <a:off x="7433157" y="2287594"/>
            <a:ext cx="3739903" cy="431640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l" defTabSz="914400">
              <a:spcBef>
                <a:spcPts val="300"/>
              </a:spcBef>
              <a:defRPr b="0" spc="-28">
                <a:solidFill>
                  <a:srgbClr val="5A4F1A"/>
                </a:solidFill>
                <a:latin typeface="Roboto Regular"/>
                <a:ea typeface="Roboto Regular"/>
                <a:cs typeface="Roboto Regular"/>
                <a:sym typeface="Roboto Regular"/>
              </a:defRPr>
            </a:pPr>
            <a:r>
              <a:rPr dirty="0">
                <a:solidFill>
                  <a:srgbClr val="5A4F1A"/>
                </a:solidFill>
                <a:latin typeface="Segoe UI Variable Display" pitchFamily="2" charset="0"/>
              </a:rPr>
              <a:t>Integrated policies and services</a:t>
            </a:r>
          </a:p>
          <a:p>
            <a:pPr marL="200025" indent="-200025"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Integrate skin disease care into related policies, and ensure that mental health and stigma are addressed in skin disease services</a:t>
            </a:r>
          </a:p>
          <a:p>
            <a:pPr algn="l" defTabSz="914400">
              <a:spcBef>
                <a:spcPts val="300"/>
              </a:spcBef>
              <a:defRPr b="0" spc="-28">
                <a:solidFill>
                  <a:srgbClr val="5A4F1A"/>
                </a:solidFill>
                <a:latin typeface="Roboto Regular"/>
                <a:ea typeface="Roboto Regular"/>
                <a:cs typeface="Roboto Regular"/>
                <a:sym typeface="Roboto Regular"/>
              </a:defRPr>
            </a:pPr>
            <a:r>
              <a:rPr dirty="0">
                <a:solidFill>
                  <a:srgbClr val="5A4F1A"/>
                </a:solidFill>
                <a:latin typeface="Segoe UI Variable Display" pitchFamily="2" charset="0"/>
              </a:rPr>
              <a:t>Research and innovation for underserved and under-represented groups</a:t>
            </a:r>
          </a:p>
          <a:p>
            <a:pPr marL="200025" indent="-200025"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Invest in research and development for rare and neglected skin diseases</a:t>
            </a:r>
          </a:p>
          <a:p>
            <a:pPr marL="200025" indent="-200025"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Support an inclusive approach to research </a:t>
            </a:r>
            <a:br>
              <a:rPr dirty="0">
                <a:solidFill>
                  <a:srgbClr val="5A4F1A"/>
                </a:solidFill>
                <a:latin typeface="Segoe UI Light" panose="020B0502040204020203" pitchFamily="34" charset="0"/>
                <a:cs typeface="Segoe UI Light" panose="020B0502040204020203" pitchFamily="34" charset="0"/>
              </a:rPr>
            </a:br>
            <a:r>
              <a:rPr dirty="0">
                <a:solidFill>
                  <a:srgbClr val="5A4F1A"/>
                </a:solidFill>
                <a:latin typeface="Segoe UI Light" panose="020B0502040204020203" pitchFamily="34" charset="0"/>
                <a:cs typeface="Segoe UI Light" panose="020B0502040204020203" pitchFamily="34" charset="0"/>
              </a:rPr>
              <a:t>and development</a:t>
            </a:r>
          </a:p>
          <a:p>
            <a:pPr algn="l" defTabSz="914400">
              <a:spcBef>
                <a:spcPts val="300"/>
              </a:spcBef>
              <a:defRPr b="0" spc="-28">
                <a:solidFill>
                  <a:srgbClr val="5A4F1A"/>
                </a:solidFill>
                <a:latin typeface="Roboto Regular"/>
                <a:ea typeface="Roboto Regular"/>
                <a:cs typeface="Roboto Regular"/>
                <a:sym typeface="Roboto Regular"/>
              </a:defRPr>
            </a:pPr>
            <a:r>
              <a:rPr dirty="0">
                <a:solidFill>
                  <a:srgbClr val="5A4F1A"/>
                </a:solidFill>
                <a:latin typeface="Segoe UI Variable Display" pitchFamily="2" charset="0"/>
              </a:rPr>
              <a:t>Data collection and surveillance</a:t>
            </a:r>
            <a:endParaRPr sz="1600" spc="-32" dirty="0">
              <a:solidFill>
                <a:srgbClr val="5A4F1A"/>
              </a:solidFill>
              <a:latin typeface="Calibri"/>
              <a:ea typeface="Calibri"/>
              <a:cs typeface="Calibri"/>
              <a:sym typeface="Calibri"/>
            </a:endParaRPr>
          </a:p>
          <a:p>
            <a:pPr marL="200025" indent="-200025"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Support national or regional data collection on skin diseases and conditions, including rare skin diseases</a:t>
            </a:r>
          </a:p>
        </p:txBody>
      </p:sp>
      <p:sp>
        <p:nvSpPr>
          <p:cNvPr id="226" name="Rounded Rectangle"/>
          <p:cNvSpPr/>
          <p:nvPr/>
        </p:nvSpPr>
        <p:spPr>
          <a:xfrm>
            <a:off x="4245928" y="5941324"/>
            <a:ext cx="5707684" cy="573882"/>
          </a:xfrm>
          <a:prstGeom prst="roundRect">
            <a:avLst>
              <a:gd name="adj" fmla="val 19482"/>
            </a:avLst>
          </a:prstGeom>
          <a:solidFill>
            <a:srgbClr val="FFFFF0"/>
          </a:solidFill>
          <a:ln w="3175">
            <a:solidFill>
              <a:srgbClr val="B43500"/>
            </a:solidFill>
            <a:miter lim="400000"/>
          </a:ln>
        </p:spPr>
        <p:txBody>
          <a:bodyPr lIns="0" tIns="0" rIns="0" bIns="0" anchor="ctr"/>
          <a:lstStyle/>
          <a:p>
            <a:pPr>
              <a:defRPr b="0">
                <a:solidFill>
                  <a:srgbClr val="FFFFFF"/>
                </a:solidFill>
                <a:latin typeface="Helvetica Neue Medium"/>
                <a:ea typeface="Helvetica Neue Medium"/>
                <a:cs typeface="Helvetica Neue Medium"/>
                <a:sym typeface="Helvetica Neue Medium"/>
              </a:defRPr>
            </a:pPr>
            <a:endParaRPr/>
          </a:p>
        </p:txBody>
      </p:sp>
      <p:sp>
        <p:nvSpPr>
          <p:cNvPr id="227" name="Content Placeholder 2"/>
          <p:cNvSpPr txBox="1"/>
          <p:nvPr/>
        </p:nvSpPr>
        <p:spPr>
          <a:xfrm>
            <a:off x="4597791" y="6026943"/>
            <a:ext cx="5355821" cy="577057"/>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l" defTabSz="914400">
              <a:spcBef>
                <a:spcPts val="600"/>
              </a:spcBef>
              <a:buClr>
                <a:srgbClr val="3F3F3F"/>
              </a:buClr>
              <a:buFont typeface="Arial"/>
              <a:defRPr b="0" spc="-28">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Evidence points and guidance on how to support implementation </a:t>
            </a:r>
            <a:br>
              <a:rPr lang="en-GB"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of these policy asks can be found in the </a:t>
            </a:r>
            <a:r>
              <a:rPr u="sng" dirty="0">
                <a:solidFill>
                  <a:srgbClr val="5A4F1A"/>
                </a:solidFill>
                <a:latin typeface="Segoe UI Variable Display" pitchFamily="2" charset="0"/>
                <a:ea typeface="Roboto Regular" panose="02000000000000000000" pitchFamily="2" charset="0"/>
                <a:cs typeface="Roboto Regular" panose="02000000000000000000" pitchFamily="2" charset="0"/>
                <a:hlinkClick r:id="rId2">
                  <a:extLst>
                    <a:ext uri="{A12FA001-AC4F-418D-AE19-62706E023703}">
                      <ahyp:hlinkClr xmlns:ahyp="http://schemas.microsoft.com/office/drawing/2018/hyperlinkcolor" val="tx"/>
                    </a:ext>
                  </a:extLst>
                </a:hlinkClick>
              </a:rPr>
              <a:t>key messages documents</a:t>
            </a:r>
            <a:r>
              <a:rPr dirty="0">
                <a:latin typeface="Segoe UI Light" panose="020B0502040204020203" pitchFamily="34" charset="0"/>
                <a:cs typeface="Segoe UI Light" panose="020B0502040204020203" pitchFamily="34" charset="0"/>
              </a:rPr>
              <a:t>.</a:t>
            </a:r>
          </a:p>
        </p:txBody>
      </p:sp>
      <p:sp>
        <p:nvSpPr>
          <p:cNvPr id="228" name="Text"/>
          <p:cNvSpPr txBox="1"/>
          <p:nvPr/>
        </p:nvSpPr>
        <p:spPr>
          <a:xfrm>
            <a:off x="11869896" y="6493337"/>
            <a:ext cx="131446" cy="19236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11</a:t>
            </a:fld>
            <a:endParaRPr dirty="0">
              <a:latin typeface="Segoe UI Light" panose="020B0502040204020203" pitchFamily="34" charset="0"/>
              <a:cs typeface="Segoe UI Light" panose="020B0502040204020203" pitchFamily="34" charset="0"/>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Leveraging the Resolution in national policy engagement"/>
          <p:cNvSpPr txBox="1"/>
          <p:nvPr/>
        </p:nvSpPr>
        <p:spPr>
          <a:xfrm>
            <a:off x="419266" y="1852388"/>
            <a:ext cx="6517417" cy="435242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algn="l" defTabSz="914400">
              <a:lnSpc>
                <a:spcPct val="80000"/>
              </a:lnSpc>
              <a:defRPr sz="6000" b="0" spc="-180">
                <a:solidFill>
                  <a:srgbClr val="FFFFFF"/>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Leveraging</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the Resolution</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in </a:t>
            </a:r>
            <a:r>
              <a:rPr lang="en-GB" dirty="0">
                <a:latin typeface="Segoe UI Light" panose="020B0502040204020203" pitchFamily="34" charset="0"/>
                <a:cs typeface="Segoe UI Light" panose="020B0502040204020203" pitchFamily="34" charset="0"/>
              </a:rPr>
              <a:t>N</a:t>
            </a:r>
            <a:r>
              <a:rPr dirty="0" err="1">
                <a:latin typeface="Segoe UI Light" panose="020B0502040204020203" pitchFamily="34" charset="0"/>
                <a:cs typeface="Segoe UI Light" panose="020B0502040204020203" pitchFamily="34" charset="0"/>
              </a:rPr>
              <a:t>ational</a:t>
            </a:r>
            <a:r>
              <a:rPr dirty="0">
                <a:latin typeface="Segoe UI Light" panose="020B0502040204020203" pitchFamily="34" charset="0"/>
                <a:cs typeface="Segoe UI Light" panose="020B0502040204020203" pitchFamily="34" charset="0"/>
              </a:rPr>
              <a:t> </a:t>
            </a:r>
            <a:r>
              <a:rPr lang="en-GB" dirty="0">
                <a:latin typeface="Segoe UI Light" panose="020B0502040204020203" pitchFamily="34" charset="0"/>
                <a:cs typeface="Segoe UI Light" panose="020B0502040204020203" pitchFamily="34" charset="0"/>
              </a:rPr>
              <a:t>P</a:t>
            </a:r>
            <a:r>
              <a:rPr dirty="0" err="1">
                <a:latin typeface="Segoe UI Light" panose="020B0502040204020203" pitchFamily="34" charset="0"/>
                <a:cs typeface="Segoe UI Light" panose="020B0502040204020203" pitchFamily="34" charset="0"/>
              </a:rPr>
              <a:t>olicy</a:t>
            </a:r>
            <a:br>
              <a:rPr dirty="0">
                <a:latin typeface="Segoe UI Light" panose="020B0502040204020203" pitchFamily="34" charset="0"/>
                <a:cs typeface="Segoe UI Light" panose="020B0502040204020203" pitchFamily="34" charset="0"/>
              </a:rPr>
            </a:br>
            <a:r>
              <a:rPr lang="en-GB" dirty="0">
                <a:latin typeface="Segoe UI Light" panose="020B0502040204020203" pitchFamily="34" charset="0"/>
                <a:cs typeface="Segoe UI Light" panose="020B0502040204020203" pitchFamily="34" charset="0"/>
              </a:rPr>
              <a:t>E</a:t>
            </a:r>
            <a:r>
              <a:rPr dirty="0" err="1">
                <a:latin typeface="Segoe UI Light" panose="020B0502040204020203" pitchFamily="34" charset="0"/>
                <a:cs typeface="Segoe UI Light" panose="020B0502040204020203" pitchFamily="34" charset="0"/>
              </a:rPr>
              <a:t>ngagement</a:t>
            </a:r>
            <a:endParaRPr dirty="0">
              <a:latin typeface="Segoe UI Light" panose="020B0502040204020203" pitchFamily="34" charset="0"/>
              <a:cs typeface="Segoe UI Light" panose="020B0502040204020203" pitchFamily="34" charset="0"/>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Title 1"/>
          <p:cNvSpPr txBox="1"/>
          <p:nvPr/>
        </p:nvSpPr>
        <p:spPr>
          <a:xfrm>
            <a:off x="433655" y="-1127714"/>
            <a:ext cx="4423654" cy="4914967"/>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gn="l" defTabSz="914400">
              <a:lnSpc>
                <a:spcPct val="90000"/>
              </a:lnSpc>
              <a:defRPr sz="3600" b="0">
                <a:solidFill>
                  <a:srgbClr val="FFFFFF"/>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Direct engagement with policymakers </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to drive action</a:t>
            </a:r>
          </a:p>
        </p:txBody>
      </p:sp>
      <p:sp>
        <p:nvSpPr>
          <p:cNvPr id="246" name="Actions: Request in-person meetings, organise a policy roundtable, speak with local policymakers at public events…"/>
          <p:cNvSpPr txBox="1"/>
          <p:nvPr/>
        </p:nvSpPr>
        <p:spPr>
          <a:xfrm>
            <a:off x="5215829" y="2137522"/>
            <a:ext cx="6191559" cy="38702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marL="200024" indent="-200024" algn="l" defTabSz="914400">
              <a:spcBef>
                <a:spcPts val="1600"/>
              </a:spcBef>
              <a:buClr>
                <a:srgbClr val="E3B104"/>
              </a:buClr>
              <a:buSzPct val="100000"/>
              <a:buFont typeface="Arial"/>
              <a:buChar char="•"/>
              <a:defRPr sz="1900" b="0" spc="-38">
                <a:solidFill>
                  <a:srgbClr val="5A4F1A"/>
                </a:solidFill>
                <a:latin typeface="+mn-lt"/>
                <a:ea typeface="+mn-ea"/>
                <a:cs typeface="+mn-cs"/>
                <a:sym typeface="Roboto Light"/>
              </a:defRPr>
            </a:pPr>
            <a:r>
              <a:rPr dirty="0">
                <a:solidFill>
                  <a:srgbClr val="B43500"/>
                </a:solidFill>
                <a:latin typeface="Segoe UI Semibold" panose="020B0702040204020203" pitchFamily="34" charset="0"/>
                <a:ea typeface="Roboto Bold"/>
                <a:cs typeface="Segoe UI Semibold" panose="020B0702040204020203" pitchFamily="34" charset="0"/>
                <a:sym typeface="Roboto Bold"/>
              </a:rPr>
              <a:t>Actions:</a:t>
            </a:r>
            <a:r>
              <a:rPr dirty="0">
                <a:latin typeface="Segoe UI Semibold" panose="020B0702040204020203" pitchFamily="34" charset="0"/>
                <a:ea typeface="Roboto Bold"/>
                <a:cs typeface="Segoe UI Semibold" panose="020B0702040204020203" pitchFamily="34" charset="0"/>
                <a:sym typeface="Roboto Bold"/>
              </a:rPr>
              <a:t> </a:t>
            </a:r>
            <a:r>
              <a:rPr dirty="0">
                <a:latin typeface="Segoe UI Light" panose="020B0502040204020203" pitchFamily="34" charset="0"/>
                <a:cs typeface="Segoe UI Light" panose="020B0502040204020203" pitchFamily="34" charset="0"/>
              </a:rPr>
              <a:t>Request in-person meetings, </a:t>
            </a:r>
            <a:r>
              <a:rPr dirty="0" err="1">
                <a:latin typeface="Segoe UI Light" panose="020B0502040204020203" pitchFamily="34" charset="0"/>
                <a:cs typeface="Segoe UI Light" panose="020B0502040204020203" pitchFamily="34" charset="0"/>
              </a:rPr>
              <a:t>organise</a:t>
            </a:r>
            <a:r>
              <a:rPr dirty="0">
                <a:latin typeface="Segoe UI Light" panose="020B0502040204020203" pitchFamily="34" charset="0"/>
                <a:cs typeface="Segoe UI Light" panose="020B0502040204020203" pitchFamily="34" charset="0"/>
              </a:rPr>
              <a:t> a policy roundtable, </a:t>
            </a:r>
            <a:r>
              <a:rPr dirty="0">
                <a:solidFill>
                  <a:srgbClr val="5A4F1A"/>
                </a:solidFill>
                <a:latin typeface="Segoe UI Light" panose="020B0502040204020203" pitchFamily="34" charset="0"/>
                <a:cs typeface="Segoe UI Light" panose="020B0502040204020203" pitchFamily="34" charset="0"/>
              </a:rPr>
              <a:t>speak</a:t>
            </a:r>
            <a:r>
              <a:rPr dirty="0">
                <a:latin typeface="Segoe UI Light" panose="020B0502040204020203" pitchFamily="34" charset="0"/>
                <a:cs typeface="Segoe UI Light" panose="020B0502040204020203" pitchFamily="34" charset="0"/>
              </a:rPr>
              <a:t> with local policymakers at public events</a:t>
            </a:r>
          </a:p>
          <a:p>
            <a:pPr marL="200024" indent="-200024" algn="l" defTabSz="914400">
              <a:spcBef>
                <a:spcPts val="1600"/>
              </a:spcBef>
              <a:buClr>
                <a:srgbClr val="E3B104"/>
              </a:buClr>
              <a:buSzPct val="100000"/>
              <a:buFont typeface="Arial"/>
              <a:buChar char="•"/>
              <a:defRPr sz="1900" b="0" spc="-38">
                <a:solidFill>
                  <a:srgbClr val="5A4F1A"/>
                </a:solidFill>
                <a:latin typeface="+mn-lt"/>
                <a:ea typeface="+mn-ea"/>
                <a:cs typeface="+mn-cs"/>
                <a:sym typeface="Roboto Light"/>
              </a:defRPr>
            </a:pPr>
            <a:r>
              <a:rPr dirty="0">
                <a:solidFill>
                  <a:srgbClr val="B43500"/>
                </a:solidFill>
                <a:latin typeface="Segoe UI Semibold" panose="020B0702040204020203" pitchFamily="34" charset="0"/>
                <a:ea typeface="Roboto Bold"/>
                <a:cs typeface="Segoe UI Semibold" panose="020B0702040204020203" pitchFamily="34" charset="0"/>
                <a:sym typeface="Roboto Bold"/>
              </a:rPr>
              <a:t>Aim:</a:t>
            </a:r>
            <a:r>
              <a:rPr dirty="0">
                <a:latin typeface="Segoe UI Semibold" panose="020B0702040204020203" pitchFamily="34" charset="0"/>
                <a:cs typeface="Segoe UI Semibold" panose="020B0702040204020203" pitchFamily="34" charset="0"/>
              </a:rPr>
              <a:t> </a:t>
            </a:r>
            <a:r>
              <a:rPr dirty="0">
                <a:latin typeface="Segoe UI Light" panose="020B0502040204020203" pitchFamily="34" charset="0"/>
                <a:cs typeface="Segoe UI Light" panose="020B0502040204020203" pitchFamily="34" charset="0"/>
              </a:rPr>
              <a:t>To secure a commitment to policy action that supports the implementation of the Resolution’s recommendations</a:t>
            </a:r>
          </a:p>
          <a:p>
            <a:pPr marL="200024" indent="-200024" algn="l" defTabSz="914400">
              <a:spcBef>
                <a:spcPts val="1600"/>
              </a:spcBef>
              <a:buClr>
                <a:srgbClr val="E3B104"/>
              </a:buClr>
              <a:buSzPct val="100000"/>
              <a:buFont typeface="Arial"/>
              <a:buChar char="•"/>
              <a:defRPr sz="1900" b="0" spc="-38">
                <a:solidFill>
                  <a:srgbClr val="5A4F1A"/>
                </a:solidFill>
                <a:latin typeface="+mn-lt"/>
                <a:ea typeface="+mn-ea"/>
                <a:cs typeface="+mn-cs"/>
                <a:sym typeface="Roboto Light"/>
              </a:defRPr>
            </a:pPr>
            <a:r>
              <a:rPr dirty="0">
                <a:solidFill>
                  <a:srgbClr val="B43500"/>
                </a:solidFill>
                <a:latin typeface="Segoe UI Semibold" panose="020B0702040204020203" pitchFamily="34" charset="0"/>
                <a:ea typeface="Roboto Bold"/>
                <a:cs typeface="Segoe UI Semibold" panose="020B0702040204020203" pitchFamily="34" charset="0"/>
                <a:sym typeface="Roboto Bold"/>
              </a:rPr>
              <a:t>Approach:</a:t>
            </a:r>
            <a:r>
              <a:rPr dirty="0">
                <a:latin typeface="Segoe UI Semibold" panose="020B0702040204020203" pitchFamily="34" charset="0"/>
                <a:cs typeface="Segoe UI Semibold" panose="020B0702040204020203" pitchFamily="34" charset="0"/>
              </a:rPr>
              <a:t> </a:t>
            </a:r>
            <a:r>
              <a:rPr dirty="0">
                <a:latin typeface="Segoe UI Light" panose="020B0502040204020203" pitchFamily="34" charset="0"/>
                <a:cs typeface="Segoe UI Light" panose="020B0502040204020203" pitchFamily="34" charset="0"/>
              </a:rPr>
              <a:t>Reference the Resolution as policy that has already been approved by the government and frame the discussion around implementation. Present clear, actionable policy asks and highlight links with other health system priorities when possible</a:t>
            </a:r>
          </a:p>
          <a:p>
            <a:pPr marL="200024" indent="-200024" algn="l" defTabSz="914400">
              <a:spcBef>
                <a:spcPts val="1600"/>
              </a:spcBef>
              <a:buClr>
                <a:srgbClr val="E3B104"/>
              </a:buClr>
              <a:buSzPct val="100000"/>
              <a:buFont typeface="Arial"/>
              <a:buChar char="•"/>
              <a:defRPr sz="1900" b="0" spc="-38">
                <a:solidFill>
                  <a:srgbClr val="5A4F1A"/>
                </a:solidFill>
                <a:latin typeface="+mn-lt"/>
                <a:ea typeface="+mn-ea"/>
                <a:cs typeface="+mn-cs"/>
                <a:sym typeface="Roboto Light"/>
              </a:defRPr>
            </a:pPr>
            <a:r>
              <a:rPr dirty="0">
                <a:solidFill>
                  <a:srgbClr val="B43500"/>
                </a:solidFill>
                <a:latin typeface="Segoe UI Semibold" panose="020B0702040204020203" pitchFamily="34" charset="0"/>
                <a:ea typeface="Roboto Bold"/>
                <a:cs typeface="Segoe UI Semibold" panose="020B0702040204020203" pitchFamily="34" charset="0"/>
                <a:sym typeface="Roboto Bold"/>
              </a:rPr>
              <a:t>Available resources:</a:t>
            </a:r>
            <a:r>
              <a:rPr dirty="0">
                <a:latin typeface="Segoe UI Semibold" panose="020B0702040204020203" pitchFamily="34" charset="0"/>
                <a:cs typeface="Segoe UI Semibold" panose="020B0702040204020203" pitchFamily="34" charset="0"/>
              </a:rPr>
              <a:t> </a:t>
            </a:r>
            <a:r>
              <a:rPr dirty="0">
                <a:latin typeface="Segoe UI Light" panose="020B0502040204020203" pitchFamily="34" charset="0"/>
                <a:cs typeface="Segoe UI Light" panose="020B0502040204020203" pitchFamily="34" charset="0"/>
              </a:rPr>
              <a:t>Template </a:t>
            </a:r>
            <a:r>
              <a:rPr lang="en-GB" dirty="0">
                <a:latin typeface="Segoe UI Light" panose="020B0502040204020203" pitchFamily="34" charset="0"/>
                <a:cs typeface="Segoe UI Light" panose="020B0502040204020203" pitchFamily="34" charset="0"/>
              </a:rPr>
              <a:t>policy </a:t>
            </a:r>
            <a:r>
              <a:rPr dirty="0">
                <a:latin typeface="Segoe UI Light" panose="020B0502040204020203" pitchFamily="34" charset="0"/>
                <a:cs typeface="Segoe UI Light" panose="020B0502040204020203" pitchFamily="34" charset="0"/>
              </a:rPr>
              <a:t>outreach letter, infographic, key messages document, policy analysis</a:t>
            </a:r>
          </a:p>
        </p:txBody>
      </p:sp>
      <p:sp>
        <p:nvSpPr>
          <p:cNvPr id="3" name="Text">
            <a:extLst>
              <a:ext uri="{FF2B5EF4-FFF2-40B4-BE49-F238E27FC236}">
                <a16:creationId xmlns:a16="http://schemas.microsoft.com/office/drawing/2014/main" id="{85B234D1-629D-D4F5-D788-C20047CAF1F2}"/>
              </a:ext>
            </a:extLst>
          </p:cNvPr>
          <p:cNvSpPr txBox="1"/>
          <p:nvPr/>
        </p:nvSpPr>
        <p:spPr>
          <a:xfrm>
            <a:off x="11883521" y="6493337"/>
            <a:ext cx="104195" cy="19236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13</a:t>
            </a:fld>
            <a:endParaRPr dirty="0">
              <a:latin typeface="Segoe UI Light" panose="020B0502040204020203" pitchFamily="34" charset="0"/>
              <a:cs typeface="Segoe UI Light" panose="020B0502040204020203" pitchFamily="34" charset="0"/>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Title 1"/>
          <p:cNvSpPr txBox="1"/>
          <p:nvPr/>
        </p:nvSpPr>
        <p:spPr>
          <a:xfrm>
            <a:off x="433655" y="411826"/>
            <a:ext cx="4423654" cy="132892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l" defTabSz="914400">
              <a:lnSpc>
                <a:spcPct val="90000"/>
              </a:lnSpc>
              <a:defRPr sz="3600" b="0">
                <a:solidFill>
                  <a:srgbClr val="FFFFFF"/>
                </a:solidFill>
                <a:latin typeface="+mn-lt"/>
                <a:ea typeface="+mn-ea"/>
                <a:cs typeface="+mn-cs"/>
                <a:sym typeface="Roboto Light"/>
              </a:defRPr>
            </a:lvl1pPr>
          </a:lstStyle>
          <a:p>
            <a:r>
              <a:rPr dirty="0">
                <a:latin typeface="Segoe UI Light" panose="020B0502040204020203" pitchFamily="34" charset="0"/>
                <a:cs typeface="Segoe UI Light" panose="020B0502040204020203" pitchFamily="34" charset="0"/>
              </a:rPr>
              <a:t>Template policy outreach letter</a:t>
            </a:r>
          </a:p>
        </p:txBody>
      </p:sp>
      <p:sp>
        <p:nvSpPr>
          <p:cNvPr id="256" name="Title 1"/>
          <p:cNvSpPr txBox="1"/>
          <p:nvPr/>
        </p:nvSpPr>
        <p:spPr>
          <a:xfrm>
            <a:off x="433655" y="1887325"/>
            <a:ext cx="3734036" cy="283364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algn="l">
              <a:defRPr sz="2400" b="0">
                <a:solidFill>
                  <a:srgbClr val="FFFFFF"/>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This template letter </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can be used to initiate </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contact with </a:t>
            </a:r>
            <a:r>
              <a:rPr dirty="0">
                <a:latin typeface="Segoe UI Variable Display" pitchFamily="2" charset="0"/>
                <a:ea typeface="Roboto Regular"/>
                <a:cs typeface="Roboto Regular"/>
                <a:sym typeface="Roboto Regular"/>
              </a:rPr>
              <a:t>policymakers</a:t>
            </a:r>
            <a:r>
              <a:rPr dirty="0">
                <a:latin typeface="Segoe UI Light" panose="020B0502040204020203" pitchFamily="34" charset="0"/>
                <a:cs typeface="Segoe UI Light" panose="020B0502040204020203" pitchFamily="34" charset="0"/>
              </a:rPr>
              <a:t>. </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It should be tailored to </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the priorities of the </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stakeholder and the </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local context.</a:t>
            </a:r>
          </a:p>
        </p:txBody>
      </p:sp>
      <p:grpSp>
        <p:nvGrpSpPr>
          <p:cNvPr id="260" name="Group"/>
          <p:cNvGrpSpPr/>
          <p:nvPr/>
        </p:nvGrpSpPr>
        <p:grpSpPr>
          <a:xfrm rot="151331">
            <a:off x="6792875" y="433880"/>
            <a:ext cx="4618506" cy="5952163"/>
            <a:chOff x="0" y="0"/>
            <a:chExt cx="4618505" cy="5952161"/>
          </a:xfrm>
        </p:grpSpPr>
        <p:sp>
          <p:nvSpPr>
            <p:cNvPr id="258" name="Rectangle"/>
            <p:cNvSpPr>
              <a:spLocks noGrp="1" noRot="1" noMove="1" noResize="1" noEditPoints="1" noAdjustHandles="1" noChangeArrowheads="1" noChangeShapeType="1"/>
            </p:cNvSpPr>
            <p:nvPr/>
          </p:nvSpPr>
          <p:spPr>
            <a:xfrm>
              <a:off x="0" y="0"/>
              <a:ext cx="4618506" cy="5952162"/>
            </a:xfrm>
            <a:prstGeom prst="rect">
              <a:avLst/>
            </a:prstGeom>
            <a:solidFill>
              <a:srgbClr val="FFFFFF"/>
            </a:solidFill>
            <a:ln w="3175" cap="flat">
              <a:solidFill>
                <a:srgbClr val="7D6F29"/>
              </a:solidFill>
              <a:prstDash val="solid"/>
              <a:miter lim="400000"/>
            </a:ln>
            <a:effectLst>
              <a:outerShdw blurRad="165100" dist="171699" dir="2987262" rotWithShape="0">
                <a:srgbClr val="7D6F29">
                  <a:alpha val="22308"/>
                </a:srgbClr>
              </a:outerShdw>
            </a:effectLst>
          </p:spPr>
          <p:txBody>
            <a:bodyPr wrap="square" lIns="0" tIns="0" rIns="0" bIns="0" numCol="1" anchor="ctr">
              <a:noAutofit/>
            </a:bodyPr>
            <a:lstStyle/>
            <a:p>
              <a:pPr>
                <a:defRPr b="0">
                  <a:solidFill>
                    <a:srgbClr val="FFFFFF"/>
                  </a:solidFill>
                  <a:latin typeface="Helvetica Neue Medium"/>
                  <a:ea typeface="Helvetica Neue Medium"/>
                  <a:cs typeface="Helvetica Neue Medium"/>
                  <a:sym typeface="Helvetica Neue Medium"/>
                </a:defRPr>
              </a:pPr>
              <a:endParaRPr/>
            </a:p>
          </p:txBody>
        </p:sp>
        <p:sp>
          <p:nvSpPr>
            <p:cNvPr id="259" name="Dear [Title] [Surname],…"/>
            <p:cNvSpPr txBox="1"/>
            <p:nvPr/>
          </p:nvSpPr>
          <p:spPr>
            <a:xfrm>
              <a:off x="233805" y="806007"/>
              <a:ext cx="4155367" cy="4979514"/>
            </a:xfrm>
            <a:prstGeom prst="rect">
              <a:avLst/>
            </a:prstGeom>
            <a:noFill/>
            <a:ln w="3175"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noAutofit/>
            </a:bodyPr>
            <a:lstStyle/>
            <a:p>
              <a:pPr marL="275891" marR="241374" algn="l" defTabSz="914400">
                <a:lnSpc>
                  <a:spcPct val="130000"/>
                </a:lnSpc>
                <a:spcBef>
                  <a:spcPts val="600"/>
                </a:spcBef>
                <a:buClr>
                  <a:srgbClr val="3F3F3F"/>
                </a:buClr>
                <a:buFont typeface="Arial"/>
                <a:defRPr sz="800" b="0" spc="-16">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Dear </a:t>
              </a:r>
              <a:r>
                <a:rPr dirty="0">
                  <a:highlight>
                    <a:srgbClr val="E5CF65"/>
                  </a:highlight>
                  <a:latin typeface="Segoe UI Light" panose="020B0502040204020203" pitchFamily="34" charset="0"/>
                  <a:cs typeface="Segoe UI Light" panose="020B0502040204020203" pitchFamily="34" charset="0"/>
                </a:rPr>
                <a:t>[</a:t>
              </a:r>
              <a:r>
                <a:rPr lang="en-GB" dirty="0">
                  <a:highlight>
                    <a:srgbClr val="E5CF65"/>
                  </a:highlight>
                  <a:latin typeface="Segoe UI Light" panose="020B0502040204020203" pitchFamily="34" charset="0"/>
                  <a:cs typeface="Segoe UI Light" panose="020B0502040204020203" pitchFamily="34" charset="0"/>
                </a:rPr>
                <a:t>Name</a:t>
              </a:r>
              <a:r>
                <a:rPr dirty="0">
                  <a:highlight>
                    <a:srgbClr val="E5CF65"/>
                  </a:highlight>
                  <a:latin typeface="Segoe UI Light" panose="020B0502040204020203" pitchFamily="34" charset="0"/>
                  <a:cs typeface="Segoe UI Light" panose="020B0502040204020203" pitchFamily="34" charset="0"/>
                </a:rPr>
                <a:t>] [Surname]</a:t>
              </a:r>
              <a:r>
                <a:rPr dirty="0">
                  <a:latin typeface="Segoe UI Light" panose="020B0502040204020203" pitchFamily="34" charset="0"/>
                  <a:cs typeface="Segoe UI Light" panose="020B0502040204020203" pitchFamily="34" charset="0"/>
                </a:rPr>
                <a:t>,</a:t>
              </a:r>
            </a:p>
            <a:p>
              <a:pPr marL="275891" marR="241374" algn="l" defTabSz="914400">
                <a:lnSpc>
                  <a:spcPct val="130000"/>
                </a:lnSpc>
                <a:spcBef>
                  <a:spcPts val="600"/>
                </a:spcBef>
                <a:buClr>
                  <a:srgbClr val="3F3F3F"/>
                </a:buClr>
                <a:buFont typeface="Arial"/>
                <a:defRPr sz="800" b="0" spc="-16">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I am writing to draw your attention the significant public health impact of skin diseases and to a recent global commitment that is directly relevant to national health priorities.</a:t>
              </a:r>
            </a:p>
            <a:p>
              <a:pPr marL="275891" marR="241374" algn="l" defTabSz="914400">
                <a:lnSpc>
                  <a:spcPct val="130000"/>
                </a:lnSpc>
                <a:spcBef>
                  <a:spcPts val="600"/>
                </a:spcBef>
                <a:buClr>
                  <a:srgbClr val="3F3F3F"/>
                </a:buClr>
                <a:buFont typeface="Arial"/>
                <a:defRPr sz="800" b="0" spc="-16">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In 2025, World Health </a:t>
              </a:r>
              <a:r>
                <a:rPr dirty="0" err="1">
                  <a:latin typeface="Segoe UI Light" panose="020B0502040204020203" pitchFamily="34" charset="0"/>
                  <a:cs typeface="Segoe UI Light" panose="020B0502040204020203" pitchFamily="34" charset="0"/>
                </a:rPr>
                <a:t>Organisation</a:t>
              </a:r>
              <a:r>
                <a:rPr dirty="0">
                  <a:latin typeface="Segoe UI Light" panose="020B0502040204020203" pitchFamily="34" charset="0"/>
                  <a:cs typeface="Segoe UI Light" panose="020B0502040204020203" pitchFamily="34" charset="0"/>
                </a:rPr>
                <a:t> member states unanimously adopted the World Health Assembly Resolution on Skin Diseases (WHA78.15). This landmark Resolution formally </a:t>
              </a:r>
              <a:r>
                <a:rPr dirty="0" err="1">
                  <a:latin typeface="Segoe UI Light" panose="020B0502040204020203" pitchFamily="34" charset="0"/>
                  <a:cs typeface="Segoe UI Light" panose="020B0502040204020203" pitchFamily="34" charset="0"/>
                </a:rPr>
                <a:t>recognises</a:t>
              </a:r>
              <a:r>
                <a:rPr dirty="0">
                  <a:latin typeface="Segoe UI Light" panose="020B0502040204020203" pitchFamily="34" charset="0"/>
                  <a:cs typeface="Segoe UI Light" panose="020B0502040204020203" pitchFamily="34" charset="0"/>
                </a:rPr>
                <a:t> skin diseases as a global public health priority and commits governments to strengthen prevention, early diagnosis, treatment, long‑term care and data collection. </a:t>
              </a:r>
            </a:p>
            <a:p>
              <a:pPr marL="275891" marR="241374" algn="l" defTabSz="914400">
                <a:lnSpc>
                  <a:spcPct val="130000"/>
                </a:lnSpc>
                <a:spcBef>
                  <a:spcPts val="600"/>
                </a:spcBef>
                <a:buClr>
                  <a:srgbClr val="3F3F3F"/>
                </a:buClr>
                <a:buFont typeface="Arial"/>
                <a:defRPr sz="800" b="0" spc="-16">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Skin diseases affect millions of people worldwide, putting huge pressure on primary care, and are associated with long‑term disability, mental health challenges, stigma and reduced quality of life. Despite this, skin diseases have received limited policy attention. Services are inconsistent, creating inequalities in access to care. Improved skin health contributes to more efficient health services, improved mental health outcomes and more equitable access to care.</a:t>
              </a:r>
            </a:p>
            <a:p>
              <a:pPr marL="275891" marR="241374" algn="l" defTabSz="914400">
                <a:lnSpc>
                  <a:spcPct val="130000"/>
                </a:lnSpc>
                <a:spcBef>
                  <a:spcPts val="600"/>
                </a:spcBef>
                <a:buClr>
                  <a:srgbClr val="3F3F3F"/>
                </a:buClr>
                <a:buFont typeface="Arial"/>
                <a:defRPr sz="800" b="0" spc="-16">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Implementation of the Resolution’s recommendations in </a:t>
              </a:r>
              <a:r>
                <a:rPr dirty="0">
                  <a:highlight>
                    <a:srgbClr val="E5CF65"/>
                  </a:highlight>
                  <a:latin typeface="Segoe UI Light" panose="020B0502040204020203" pitchFamily="34" charset="0"/>
                  <a:cs typeface="Segoe UI Light" panose="020B0502040204020203" pitchFamily="34" charset="0"/>
                </a:rPr>
                <a:t>[country]</a:t>
              </a:r>
              <a:r>
                <a:rPr dirty="0">
                  <a:latin typeface="Segoe UI Light" panose="020B0502040204020203" pitchFamily="34" charset="0"/>
                  <a:cs typeface="Segoe UI Light" panose="020B0502040204020203" pitchFamily="34" charset="0"/>
                </a:rPr>
                <a:t> will be essential to translate this global commitment into meaningful benefits for </a:t>
              </a:r>
              <a:r>
                <a:rPr lang="en-GB" dirty="0">
                  <a:latin typeface="Segoe UI Light" panose="020B0502040204020203" pitchFamily="34" charset="0"/>
                  <a:cs typeface="Segoe UI Light" panose="020B0502040204020203" pitchFamily="34" charset="0"/>
                </a:rPr>
                <a:t>people</a:t>
              </a:r>
              <a:r>
                <a:rPr dirty="0">
                  <a:latin typeface="Segoe UI Light" panose="020B0502040204020203" pitchFamily="34" charset="0"/>
                  <a:cs typeface="Segoe UI Light" panose="020B0502040204020203" pitchFamily="34" charset="0"/>
                </a:rPr>
                <a:t> and the health system. In your role as </a:t>
              </a:r>
              <a:r>
                <a:rPr dirty="0">
                  <a:highlight>
                    <a:srgbClr val="E5CF65"/>
                  </a:highlight>
                  <a:latin typeface="Segoe UI Light" panose="020B0502040204020203" pitchFamily="34" charset="0"/>
                  <a:cs typeface="Segoe UI Light" panose="020B0502040204020203" pitchFamily="34" charset="0"/>
                </a:rPr>
                <a:t>[</a:t>
              </a:r>
              <a:r>
                <a:rPr lang="en-GB" dirty="0">
                  <a:highlight>
                    <a:srgbClr val="E5CF65"/>
                  </a:highlight>
                  <a:latin typeface="Segoe UI Light" panose="020B0502040204020203" pitchFamily="34" charset="0"/>
                  <a:cs typeface="Segoe UI Light" panose="020B0502040204020203" pitchFamily="34" charset="0"/>
                </a:rPr>
                <a:t>role]</a:t>
              </a:r>
              <a:r>
                <a:rPr dirty="0">
                  <a:latin typeface="Segoe UI Light" panose="020B0502040204020203" pitchFamily="34" charset="0"/>
                  <a:cs typeface="Segoe UI Light" panose="020B0502040204020203" pitchFamily="34" charset="0"/>
                </a:rPr>
                <a:t> responsible for</a:t>
              </a:r>
              <a:r>
                <a:rPr lang="en-GB" dirty="0">
                  <a:latin typeface="Segoe UI Light" panose="020B0502040204020203" pitchFamily="34" charset="0"/>
                  <a:cs typeface="Segoe UI Light" panose="020B0502040204020203" pitchFamily="34" charset="0"/>
                </a:rPr>
                <a:t> </a:t>
              </a:r>
              <a:r>
                <a:rPr lang="en-GB" dirty="0">
                  <a:highlight>
                    <a:srgbClr val="E5CF65"/>
                  </a:highlight>
                  <a:latin typeface="Segoe UI Light" panose="020B0502040204020203" pitchFamily="34" charset="0"/>
                  <a:cs typeface="Segoe UI Light" panose="020B0502040204020203" pitchFamily="34" charset="0"/>
                </a:rPr>
                <a:t>[responsibility</a:t>
              </a:r>
              <a:r>
                <a:rPr dirty="0">
                  <a:highlight>
                    <a:srgbClr val="E5CF65"/>
                  </a:highlight>
                  <a:latin typeface="Segoe UI Light" panose="020B0502040204020203" pitchFamily="34" charset="0"/>
                  <a:cs typeface="Segoe UI Light" panose="020B0502040204020203" pitchFamily="34" charset="0"/>
                </a:rPr>
                <a:t>]</a:t>
              </a:r>
              <a:r>
                <a:rPr dirty="0">
                  <a:latin typeface="Segoe UI Light" panose="020B0502040204020203" pitchFamily="34" charset="0"/>
                  <a:cs typeface="Segoe UI Light" panose="020B0502040204020203" pitchFamily="34" charset="0"/>
                </a:rPr>
                <a:t>, you are well positioned to </a:t>
              </a:r>
              <a:r>
                <a:rPr dirty="0">
                  <a:highlight>
                    <a:srgbClr val="E5CF65"/>
                  </a:highlight>
                  <a:latin typeface="Segoe UI Light" panose="020B0502040204020203" pitchFamily="34" charset="0"/>
                  <a:cs typeface="Segoe UI Light" panose="020B0502040204020203" pitchFamily="34" charset="0"/>
                </a:rPr>
                <a:t>[</a:t>
              </a:r>
              <a:r>
                <a:rPr lang="en-GB" dirty="0">
                  <a:highlight>
                    <a:srgbClr val="E5CF65"/>
                  </a:highlight>
                  <a:latin typeface="Segoe UI Light" panose="020B0502040204020203" pitchFamily="34" charset="0"/>
                  <a:cs typeface="Segoe UI Light" panose="020B0502040204020203" pitchFamily="34" charset="0"/>
                </a:rPr>
                <a:t>e.g. </a:t>
              </a:r>
              <a:r>
                <a:rPr dirty="0">
                  <a:highlight>
                    <a:srgbClr val="E5CF65"/>
                  </a:highlight>
                  <a:latin typeface="Segoe UI Light" panose="020B0502040204020203" pitchFamily="34" charset="0"/>
                  <a:cs typeface="Segoe UI Light" panose="020B0502040204020203" pitchFamily="34" charset="0"/>
                </a:rPr>
                <a:t>raise awareness of this issue; convene officials to drive support; supporting implementation]</a:t>
              </a:r>
              <a:r>
                <a:rPr dirty="0">
                  <a:latin typeface="Segoe UI Light" panose="020B0502040204020203" pitchFamily="34" charset="0"/>
                  <a:cs typeface="Segoe UI Light" panose="020B0502040204020203" pitchFamily="34" charset="0"/>
                </a:rPr>
                <a:t>. We would welcome the opportunity to meet with you or your team to </a:t>
              </a:r>
              <a:r>
                <a:rPr dirty="0">
                  <a:highlight>
                    <a:srgbClr val="E5CF65"/>
                  </a:highlight>
                  <a:latin typeface="Segoe UI Light" panose="020B0502040204020203" pitchFamily="34" charset="0"/>
                  <a:cs typeface="Segoe UI Light" panose="020B0502040204020203" pitchFamily="34" charset="0"/>
                </a:rPr>
                <a:t>[</a:t>
              </a:r>
              <a:r>
                <a:rPr lang="en-GB" dirty="0">
                  <a:highlight>
                    <a:srgbClr val="E5CF65"/>
                  </a:highlight>
                  <a:latin typeface="Segoe UI Light" panose="020B0502040204020203" pitchFamily="34" charset="0"/>
                  <a:cs typeface="Segoe UI Light" panose="020B0502040204020203" pitchFamily="34" charset="0"/>
                </a:rPr>
                <a:t>e.g.</a:t>
              </a:r>
              <a:r>
                <a:rPr dirty="0">
                  <a:highlight>
                    <a:srgbClr val="E5CF65"/>
                  </a:highlight>
                  <a:latin typeface="Segoe UI Light" panose="020B0502040204020203" pitchFamily="34" charset="0"/>
                  <a:cs typeface="Segoe UI Light" panose="020B0502040204020203" pitchFamily="34" charset="0"/>
                </a:rPr>
                <a:t> discuss how the Resolution can support national priorities; identify practical opportunities for implementation; explore areas for collaboration; identify priority actions; identify alignment with existing strategies]</a:t>
              </a:r>
              <a:r>
                <a:rPr dirty="0">
                  <a:latin typeface="Segoe UI Light" panose="020B0502040204020203" pitchFamily="34" charset="0"/>
                  <a:cs typeface="Segoe UI Light" panose="020B0502040204020203" pitchFamily="34" charset="0"/>
                </a:rPr>
                <a:t>.</a:t>
              </a:r>
            </a:p>
            <a:p>
              <a:pPr marL="275891" marR="241374" algn="l" defTabSz="914400">
                <a:lnSpc>
                  <a:spcPct val="130000"/>
                </a:lnSpc>
                <a:spcBef>
                  <a:spcPts val="600"/>
                </a:spcBef>
                <a:buClr>
                  <a:srgbClr val="3F3F3F"/>
                </a:buClr>
                <a:buFont typeface="Arial"/>
                <a:defRPr sz="800" b="0" spc="-16">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Thank you for your attention to this important matter. I look forward to your response.</a:t>
              </a:r>
            </a:p>
            <a:p>
              <a:pPr marL="275891" marR="241374" algn="l" defTabSz="914400">
                <a:lnSpc>
                  <a:spcPct val="130000"/>
                </a:lnSpc>
                <a:spcBef>
                  <a:spcPts val="600"/>
                </a:spcBef>
                <a:buClr>
                  <a:srgbClr val="3F3F3F"/>
                </a:buClr>
                <a:buFont typeface="Arial"/>
                <a:defRPr sz="800" b="0" spc="-16">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Yours sincerely,</a:t>
              </a:r>
            </a:p>
            <a:p>
              <a:pPr marL="275891" marR="241374" algn="l" defTabSz="914400">
                <a:lnSpc>
                  <a:spcPct val="130000"/>
                </a:lnSpc>
                <a:spcBef>
                  <a:spcPts val="600"/>
                </a:spcBef>
                <a:buClr>
                  <a:srgbClr val="3F3F3F"/>
                </a:buClr>
                <a:buFont typeface="Arial"/>
                <a:defRPr sz="800" b="0" spc="-16">
                  <a:solidFill>
                    <a:srgbClr val="5A4F1A"/>
                  </a:solidFill>
                  <a:latin typeface="+mn-lt"/>
                  <a:ea typeface="+mn-ea"/>
                  <a:cs typeface="+mn-cs"/>
                  <a:sym typeface="Roboto Light"/>
                </a:defRPr>
              </a:pPr>
              <a:r>
                <a:rPr dirty="0">
                  <a:highlight>
                    <a:srgbClr val="E5CF65"/>
                  </a:highlight>
                  <a:latin typeface="Segoe UI Light" panose="020B0502040204020203" pitchFamily="34" charset="0"/>
                  <a:cs typeface="Segoe UI Light" panose="020B0502040204020203" pitchFamily="34" charset="0"/>
                </a:rPr>
                <a:t>[Name</a:t>
              </a:r>
              <a:r>
                <a:rPr lang="en-GB" dirty="0">
                  <a:highlight>
                    <a:srgbClr val="E5CF65"/>
                  </a:highlight>
                  <a:latin typeface="Segoe UI Light" panose="020B0502040204020203" pitchFamily="34" charset="0"/>
                  <a:cs typeface="Segoe UI Light" panose="020B0502040204020203" pitchFamily="34" charset="0"/>
                </a:rPr>
                <a:t> Surname</a:t>
              </a:r>
              <a:r>
                <a:rPr dirty="0">
                  <a:highlight>
                    <a:srgbClr val="E5CF65"/>
                  </a:highlight>
                  <a:latin typeface="Segoe UI Light" panose="020B0502040204020203" pitchFamily="34" charset="0"/>
                  <a:cs typeface="Segoe UI Light" panose="020B0502040204020203" pitchFamily="34" charset="0"/>
                </a:rPr>
                <a:t>]</a:t>
              </a:r>
              <a:br>
                <a:rPr dirty="0">
                  <a:highlight>
                    <a:srgbClr val="E5CF65"/>
                  </a:highlight>
                  <a:latin typeface="Segoe UI Light" panose="020B0502040204020203" pitchFamily="34" charset="0"/>
                  <a:cs typeface="Segoe UI Light" panose="020B0502040204020203" pitchFamily="34" charset="0"/>
                </a:rPr>
              </a:br>
              <a:r>
                <a:rPr dirty="0">
                  <a:highlight>
                    <a:srgbClr val="E5CF65"/>
                  </a:highlight>
                  <a:latin typeface="Segoe UI Light" panose="020B0502040204020203" pitchFamily="34" charset="0"/>
                  <a:cs typeface="Segoe UI Light" panose="020B0502040204020203" pitchFamily="34" charset="0"/>
                </a:rPr>
                <a:t>[</a:t>
              </a:r>
              <a:r>
                <a:rPr lang="en-GB" dirty="0">
                  <a:highlight>
                    <a:srgbClr val="E5CF65"/>
                  </a:highlight>
                  <a:latin typeface="Segoe UI Light" panose="020B0502040204020203" pitchFamily="34" charset="0"/>
                  <a:cs typeface="Segoe UI Light" panose="020B0502040204020203" pitchFamily="34" charset="0"/>
                </a:rPr>
                <a:t>Role</a:t>
              </a:r>
              <a:r>
                <a:rPr dirty="0">
                  <a:highlight>
                    <a:srgbClr val="E5CF65"/>
                  </a:highlight>
                  <a:latin typeface="Segoe UI Light" panose="020B0502040204020203" pitchFamily="34" charset="0"/>
                  <a:cs typeface="Segoe UI Light" panose="020B0502040204020203" pitchFamily="34" charset="0"/>
                </a:rPr>
                <a:t>]</a:t>
              </a:r>
              <a:br>
                <a:rPr dirty="0">
                  <a:highlight>
                    <a:srgbClr val="E5CF65"/>
                  </a:highlight>
                  <a:latin typeface="Segoe UI Light" panose="020B0502040204020203" pitchFamily="34" charset="0"/>
                  <a:cs typeface="Segoe UI Light" panose="020B0502040204020203" pitchFamily="34" charset="0"/>
                </a:rPr>
              </a:br>
              <a:r>
                <a:rPr dirty="0">
                  <a:highlight>
                    <a:srgbClr val="E5CF65"/>
                  </a:highlight>
                  <a:latin typeface="Segoe UI Light" panose="020B0502040204020203" pitchFamily="34" charset="0"/>
                  <a:cs typeface="Segoe UI Light" panose="020B0502040204020203" pitchFamily="34" charset="0"/>
                </a:rPr>
                <a:t>[</a:t>
              </a:r>
              <a:r>
                <a:rPr dirty="0" err="1">
                  <a:highlight>
                    <a:srgbClr val="E5CF65"/>
                  </a:highlight>
                  <a:latin typeface="Segoe UI Light" panose="020B0502040204020203" pitchFamily="34" charset="0"/>
                  <a:cs typeface="Segoe UI Light" panose="020B0502040204020203" pitchFamily="34" charset="0"/>
                </a:rPr>
                <a:t>Organisation</a:t>
              </a:r>
              <a:r>
                <a:rPr dirty="0">
                  <a:highlight>
                    <a:srgbClr val="E5CF65"/>
                  </a:highlight>
                  <a:latin typeface="Segoe UI Light" panose="020B0502040204020203" pitchFamily="34" charset="0"/>
                  <a:cs typeface="Segoe UI Light" panose="020B0502040204020203" pitchFamily="34" charset="0"/>
                </a:rPr>
                <a:t>]</a:t>
              </a:r>
            </a:p>
          </p:txBody>
        </p:sp>
      </p:grpSp>
      <p:sp>
        <p:nvSpPr>
          <p:cNvPr id="2" name="Content Placeholder 2">
            <a:extLst>
              <a:ext uri="{FF2B5EF4-FFF2-40B4-BE49-F238E27FC236}">
                <a16:creationId xmlns:a16="http://schemas.microsoft.com/office/drawing/2014/main" id="{8073E7E7-9F7B-A633-D94E-1DED9F9CF488}"/>
              </a:ext>
            </a:extLst>
          </p:cNvPr>
          <p:cNvSpPr txBox="1"/>
          <p:nvPr/>
        </p:nvSpPr>
        <p:spPr>
          <a:xfrm>
            <a:off x="4484131" y="5556522"/>
            <a:ext cx="1725540" cy="88965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l" defTabSz="914400">
              <a:spcBef>
                <a:spcPts val="600"/>
              </a:spcBef>
              <a:buClr>
                <a:srgbClr val="E3B104"/>
              </a:buClr>
              <a:buSzPct val="100000"/>
              <a:defRPr b="0" spc="-28">
                <a:solidFill>
                  <a:srgbClr val="5A4F1A"/>
                </a:solidFill>
                <a:latin typeface="+mn-lt"/>
                <a:ea typeface="+mn-ea"/>
                <a:cs typeface="+mn-cs"/>
                <a:sym typeface="Roboto Light"/>
              </a:defRPr>
            </a:pPr>
            <a:r>
              <a:rPr lang="en-GB" dirty="0">
                <a:solidFill>
                  <a:srgbClr val="5A4F1A"/>
                </a:solidFill>
                <a:latin typeface="Segoe UI Light" panose="020B0502040204020203" pitchFamily="34" charset="0"/>
                <a:cs typeface="Segoe UI Light" panose="020B0502040204020203" pitchFamily="34" charset="0"/>
              </a:rPr>
              <a:t>A Word version of this template is available in English, French and Spanish </a:t>
            </a:r>
            <a:r>
              <a:rPr lang="en-GB" u="sng" dirty="0">
                <a:solidFill>
                  <a:srgbClr val="5A4F1A"/>
                </a:solidFill>
                <a:latin typeface="Segoe UI Variable Display" pitchFamily="2" charset="0"/>
                <a:ea typeface="Roboto Regular" panose="02000000000000000000" pitchFamily="2" charset="0"/>
                <a:cs typeface="Roboto Regular" panose="02000000000000000000" pitchFamily="2" charset="0"/>
                <a:hlinkClick r:id="rId2">
                  <a:extLst>
                    <a:ext uri="{A12FA001-AC4F-418D-AE19-62706E023703}">
                      <ahyp:hlinkClr xmlns:ahyp="http://schemas.microsoft.com/office/drawing/2018/hyperlinkcolor" val="tx"/>
                    </a:ext>
                  </a:extLst>
                </a:hlinkClick>
              </a:rPr>
              <a:t>here</a:t>
            </a:r>
            <a:r>
              <a:rPr lang="en-GB" dirty="0">
                <a:solidFill>
                  <a:srgbClr val="5A4F1A"/>
                </a:solidFill>
                <a:latin typeface="Segoe UI Light" panose="020B0502040204020203" pitchFamily="34" charset="0"/>
                <a:cs typeface="Segoe UI Light" panose="020B0502040204020203" pitchFamily="34" charset="0"/>
              </a:rPr>
              <a:t>.</a:t>
            </a:r>
            <a:endParaRPr dirty="0">
              <a:solidFill>
                <a:srgbClr val="5A4F1A"/>
              </a:solidFill>
              <a:latin typeface="Segoe UI Light" panose="020B0502040204020203" pitchFamily="34" charset="0"/>
              <a:cs typeface="Segoe UI Light" panose="020B0502040204020203" pitchFamily="34" charset="0"/>
            </a:endParaRPr>
          </a:p>
        </p:txBody>
      </p:sp>
      <p:sp>
        <p:nvSpPr>
          <p:cNvPr id="4" name="Text">
            <a:extLst>
              <a:ext uri="{FF2B5EF4-FFF2-40B4-BE49-F238E27FC236}">
                <a16:creationId xmlns:a16="http://schemas.microsoft.com/office/drawing/2014/main" id="{CF947336-395E-4CD1-069E-5255477C876D}"/>
              </a:ext>
            </a:extLst>
          </p:cNvPr>
          <p:cNvSpPr txBox="1"/>
          <p:nvPr/>
        </p:nvSpPr>
        <p:spPr>
          <a:xfrm>
            <a:off x="11883521" y="6493337"/>
            <a:ext cx="104195" cy="19236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14</a:t>
            </a:fld>
            <a:endParaRPr dirty="0">
              <a:latin typeface="Segoe UI Light" panose="020B0502040204020203" pitchFamily="34" charset="0"/>
              <a:cs typeface="Segoe UI Light" panose="020B0502040204020203" pitchFamily="34" charset="0"/>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Title 1"/>
          <p:cNvSpPr txBox="1"/>
          <p:nvPr/>
        </p:nvSpPr>
        <p:spPr>
          <a:xfrm>
            <a:off x="433655" y="3553259"/>
            <a:ext cx="5124487" cy="208307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l" defTabSz="914400">
              <a:lnSpc>
                <a:spcPct val="90000"/>
              </a:lnSpc>
              <a:defRPr sz="3600" b="0">
                <a:solidFill>
                  <a:srgbClr val="FFFFFF"/>
                </a:solidFill>
                <a:latin typeface="+mn-lt"/>
                <a:ea typeface="+mn-ea"/>
                <a:cs typeface="+mn-cs"/>
                <a:sym typeface="Roboto Light"/>
              </a:defRPr>
            </a:lvl1pPr>
          </a:lstStyle>
          <a:p>
            <a:r>
              <a:rPr dirty="0">
                <a:latin typeface="Segoe UI Light" panose="020B0502040204020203" pitchFamily="34" charset="0"/>
                <a:cs typeface="Segoe UI Light" panose="020B0502040204020203" pitchFamily="34" charset="0"/>
              </a:rPr>
              <a:t>Communications strategies to raise awareness and create momentum for change</a:t>
            </a:r>
          </a:p>
        </p:txBody>
      </p:sp>
      <p:sp>
        <p:nvSpPr>
          <p:cNvPr id="6" name="Google Shape;251;p27">
            <a:extLst>
              <a:ext uri="{FF2B5EF4-FFF2-40B4-BE49-F238E27FC236}">
                <a16:creationId xmlns:a16="http://schemas.microsoft.com/office/drawing/2014/main" id="{BD506043-1506-E772-C3D9-721EA9D763B6}"/>
              </a:ext>
            </a:extLst>
          </p:cNvPr>
          <p:cNvSpPr/>
          <p:nvPr/>
        </p:nvSpPr>
        <p:spPr>
          <a:xfrm>
            <a:off x="2607124" y="758075"/>
            <a:ext cx="9543474" cy="4990680"/>
          </a:xfrm>
          <a:custGeom>
            <a:avLst/>
            <a:gdLst/>
            <a:ahLst/>
            <a:cxnLst/>
            <a:rect l="l" t="t" r="r" b="b"/>
            <a:pathLst>
              <a:path w="21600" h="21600" extrusionOk="0">
                <a:moveTo>
                  <a:pt x="0" y="0"/>
                </a:moveTo>
                <a:lnTo>
                  <a:pt x="21600" y="0"/>
                </a:lnTo>
                <a:lnTo>
                  <a:pt x="21600" y="21600"/>
                </a:lnTo>
                <a:lnTo>
                  <a:pt x="11369" y="21600"/>
                </a:lnTo>
                <a:cubicBezTo>
                  <a:pt x="9112" y="19063"/>
                  <a:pt x="7004" y="15966"/>
                  <a:pt x="5105" y="12387"/>
                </a:cubicBezTo>
                <a:cubicBezTo>
                  <a:pt x="3148" y="8698"/>
                  <a:pt x="1429" y="4529"/>
                  <a:pt x="0" y="0"/>
                </a:cubicBezTo>
                <a:close/>
              </a:path>
            </a:pathLst>
          </a:custGeom>
          <a:noFill/>
          <a:ln>
            <a:noFill/>
          </a:ln>
        </p:spPr>
        <p:txBody>
          <a:bodyPr spcFirstLastPara="1" wrap="square" lIns="19050" tIns="19050" rIns="19050" bIns="19050" anchor="ctr" anchorCtr="0">
            <a:noAutofit/>
          </a:bodyPr>
          <a:lstStyle/>
          <a:p>
            <a:pPr marL="0" marR="0" lvl="0" indent="1085850" algn="l" rtl="0">
              <a:lnSpc>
                <a:spcPct val="100000"/>
              </a:lnSpc>
              <a:spcBef>
                <a:spcPts val="0"/>
              </a:spcBef>
              <a:spcAft>
                <a:spcPts val="0"/>
              </a:spcAft>
              <a:buClr>
                <a:srgbClr val="B43500"/>
              </a:buClr>
              <a:buSzPts val="1900"/>
              <a:buFont typeface="Roboto"/>
              <a:buNone/>
            </a:pPr>
            <a:r>
              <a:rPr lang="en-US" sz="1900" b="1" i="0" u="none" strike="noStrike" cap="none" dirty="0">
                <a:solidFill>
                  <a:srgbClr val="B43500"/>
                </a:solidFill>
                <a:latin typeface="Segoe UI Semibold" panose="020B0702040204020203" pitchFamily="34" charset="0"/>
                <a:ea typeface="Roboto"/>
                <a:cs typeface="Segoe UI Semibold" panose="020B0702040204020203" pitchFamily="34" charset="0"/>
                <a:sym typeface="Roboto"/>
              </a:rPr>
              <a:t>Actions:</a:t>
            </a:r>
            <a:r>
              <a:rPr lang="en-US" sz="1900" b="0" i="0" u="none" strike="noStrike" cap="none" dirty="0">
                <a:solidFill>
                  <a:srgbClr val="3F3F3F"/>
                </a:solidFill>
                <a:latin typeface="Segoe UI Semibold" panose="020B0702040204020203" pitchFamily="34" charset="0"/>
                <a:ea typeface="Roboto Light"/>
                <a:cs typeface="Segoe UI Semibold" panose="020B0702040204020203" pitchFamily="34" charset="0"/>
                <a:sym typeface="Roboto Light"/>
              </a:rPr>
              <a:t> </a:t>
            </a:r>
            <a:r>
              <a:rPr lang="en-US" sz="1900" b="0" i="0" u="none" strike="noStrike" cap="none"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rPr>
              <a:t>Post on social media and </a:t>
            </a:r>
            <a:r>
              <a:rPr lang="en-US" sz="1900" b="0" i="0" u="none" strike="noStrike" cap="none" dirty="0" err="1">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rPr>
              <a:t>organisation</a:t>
            </a:r>
            <a:r>
              <a:rPr lang="en-US" sz="1900" b="0" i="0" u="none" strike="noStrike" cap="none"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rPr>
              <a:t> websites,</a:t>
            </a:r>
            <a:r>
              <a:rPr lang="en-US" sz="1900"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rPr>
              <a:t> </a:t>
            </a:r>
            <a:r>
              <a:rPr lang="en-US" sz="1900" b="0" i="0" u="none" strike="noStrike" cap="none"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rPr>
              <a:t>deliver a</a:t>
            </a:r>
            <a:endParaRPr sz="1900"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endParaRPr>
          </a:p>
          <a:p>
            <a:pPr marL="0" marR="0" lvl="0" indent="1085850" algn="l" rtl="0">
              <a:lnSpc>
                <a:spcPct val="100000"/>
              </a:lnSpc>
              <a:spcBef>
                <a:spcPts val="0"/>
              </a:spcBef>
              <a:spcAft>
                <a:spcPts val="0"/>
              </a:spcAft>
              <a:buClr>
                <a:srgbClr val="B43500"/>
              </a:buClr>
              <a:buSzPts val="1900"/>
              <a:buFont typeface="Roboto"/>
              <a:buNone/>
            </a:pPr>
            <a:r>
              <a:rPr lang="en-US" sz="1900"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rPr>
              <a:t>     </a:t>
            </a:r>
            <a:r>
              <a:rPr lang="en-US" sz="1900" b="0" i="0" u="none" strike="noStrike" cap="none"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rPr>
              <a:t>public awareness campaign, share communications</a:t>
            </a:r>
            <a:r>
              <a:rPr lang="en-US" sz="1900"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rPr>
              <a:t> </a:t>
            </a:r>
            <a:r>
              <a:rPr lang="en-US" sz="1900" b="0" i="0" u="none" strike="noStrike" cap="none"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rPr>
              <a:t>materials with</a:t>
            </a:r>
            <a:endParaRPr sz="1900"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endParaRPr>
          </a:p>
          <a:p>
            <a:pPr marL="457200" marR="0" lvl="0" indent="1085850" algn="l" rtl="0">
              <a:lnSpc>
                <a:spcPct val="100000"/>
              </a:lnSpc>
              <a:spcBef>
                <a:spcPts val="0"/>
              </a:spcBef>
              <a:spcAft>
                <a:spcPts val="0"/>
              </a:spcAft>
              <a:buClr>
                <a:srgbClr val="B43500"/>
              </a:buClr>
              <a:buSzPts val="1900"/>
              <a:buFont typeface="Roboto"/>
              <a:buNone/>
            </a:pPr>
            <a:r>
              <a:rPr lang="en-US" sz="1900" b="0" i="0" u="none" strike="noStrike" cap="none"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rPr>
              <a:t>policymakers and the public</a:t>
            </a:r>
            <a:endParaRPr sz="1900"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endParaRPr>
          </a:p>
          <a:p>
            <a:pPr marL="0" marR="0" lvl="0" indent="0" algn="l" rtl="0">
              <a:lnSpc>
                <a:spcPct val="100000"/>
              </a:lnSpc>
              <a:spcBef>
                <a:spcPts val="0"/>
              </a:spcBef>
              <a:spcAft>
                <a:spcPts val="0"/>
              </a:spcAft>
              <a:buClr>
                <a:srgbClr val="B43500"/>
              </a:buClr>
              <a:buSzPts val="1900"/>
              <a:buFont typeface="Roboto"/>
              <a:buNone/>
            </a:pPr>
            <a:endParaRPr sz="1900" b="1" dirty="0">
              <a:solidFill>
                <a:srgbClr val="B43500"/>
              </a:solidFill>
              <a:latin typeface="Roboto"/>
              <a:ea typeface="Roboto"/>
              <a:cs typeface="Roboto"/>
              <a:sym typeface="Roboto"/>
            </a:endParaRPr>
          </a:p>
          <a:p>
            <a:pPr marL="0" marR="0" lvl="0" indent="1771650" algn="l" rtl="0">
              <a:lnSpc>
                <a:spcPct val="100000"/>
              </a:lnSpc>
              <a:spcBef>
                <a:spcPts val="0"/>
              </a:spcBef>
              <a:spcAft>
                <a:spcPts val="0"/>
              </a:spcAft>
              <a:buClr>
                <a:srgbClr val="B43500"/>
              </a:buClr>
              <a:buSzPts val="1900"/>
              <a:buFont typeface="Roboto"/>
              <a:buNone/>
            </a:pPr>
            <a:r>
              <a:rPr lang="en-US" sz="1900" b="1" dirty="0">
                <a:solidFill>
                  <a:srgbClr val="B43500"/>
                </a:solidFill>
                <a:latin typeface="Roboto"/>
                <a:ea typeface="Roboto"/>
                <a:cs typeface="Roboto"/>
                <a:sym typeface="Roboto"/>
              </a:rPr>
              <a:t>    </a:t>
            </a:r>
            <a:r>
              <a:rPr lang="en-US" sz="1900" b="1" i="0" u="none" strike="noStrike" cap="none" dirty="0">
                <a:solidFill>
                  <a:srgbClr val="B43500"/>
                </a:solidFill>
                <a:latin typeface="Segoe UI Semibold" panose="020B0702040204020203" pitchFamily="34" charset="0"/>
                <a:ea typeface="Roboto"/>
                <a:cs typeface="Segoe UI Semibold" panose="020B0702040204020203" pitchFamily="34" charset="0"/>
                <a:sym typeface="Roboto"/>
              </a:rPr>
              <a:t>Aim:</a:t>
            </a:r>
            <a:r>
              <a:rPr lang="en-US" sz="1900" b="0" i="0" u="none" strike="noStrike" cap="none" dirty="0">
                <a:solidFill>
                  <a:srgbClr val="3F3F3F"/>
                </a:solidFill>
                <a:latin typeface="Segoe UI Semibold" panose="020B0702040204020203" pitchFamily="34" charset="0"/>
                <a:ea typeface="Roboto Light"/>
                <a:cs typeface="Segoe UI Semibold" panose="020B0702040204020203" pitchFamily="34" charset="0"/>
                <a:sym typeface="Roboto Light"/>
              </a:rPr>
              <a:t> </a:t>
            </a:r>
            <a:r>
              <a:rPr lang="en-US" sz="1900" b="0" i="0" u="none" strike="noStrike" cap="none" dirty="0">
                <a:solidFill>
                  <a:srgbClr val="5A4F1A"/>
                </a:solidFill>
                <a:latin typeface="Segoe UI Light" panose="020B0502040204020203" pitchFamily="34" charset="0"/>
                <a:ea typeface="Roboto Light"/>
                <a:cs typeface="Segoe UI Light" panose="020B0502040204020203" pitchFamily="34" charset="0"/>
                <a:sym typeface="Roboto Light"/>
              </a:rPr>
              <a:t>To build awareness, momentum and public accountability</a:t>
            </a:r>
            <a:endParaRPr sz="1900" dirty="0">
              <a:solidFill>
                <a:srgbClr val="5A4F1A"/>
              </a:solidFill>
            </a:endParaRPr>
          </a:p>
          <a:p>
            <a:pPr marL="0" marR="0" lvl="0" indent="2514600" algn="l" rtl="0">
              <a:lnSpc>
                <a:spcPct val="100000"/>
              </a:lnSpc>
              <a:spcBef>
                <a:spcPts val="0"/>
              </a:spcBef>
              <a:spcAft>
                <a:spcPts val="0"/>
              </a:spcAft>
              <a:buClr>
                <a:srgbClr val="B43500"/>
              </a:buClr>
              <a:buSzPts val="1900"/>
              <a:buFont typeface="Roboto"/>
              <a:buNone/>
            </a:pPr>
            <a:endParaRPr sz="1900" b="1" dirty="0">
              <a:solidFill>
                <a:srgbClr val="B43500"/>
              </a:solidFill>
              <a:latin typeface="Roboto"/>
              <a:ea typeface="Roboto"/>
              <a:cs typeface="Roboto"/>
              <a:sym typeface="Roboto"/>
            </a:endParaRPr>
          </a:p>
          <a:p>
            <a:pPr marL="0" marR="0" lvl="0" indent="2514600" algn="l" rtl="0">
              <a:lnSpc>
                <a:spcPct val="100000"/>
              </a:lnSpc>
              <a:spcBef>
                <a:spcPts val="0"/>
              </a:spcBef>
              <a:spcAft>
                <a:spcPts val="0"/>
              </a:spcAft>
              <a:buClr>
                <a:srgbClr val="B43500"/>
              </a:buClr>
              <a:buSzPts val="1900"/>
              <a:buFont typeface="Roboto"/>
              <a:buNone/>
            </a:pPr>
            <a:r>
              <a:rPr lang="en-US" sz="1900" b="1" i="0" u="none" strike="noStrike" cap="none" dirty="0">
                <a:solidFill>
                  <a:srgbClr val="B43500"/>
                </a:solidFill>
                <a:latin typeface="Segoe UI Semibold" panose="020B0702040204020203" pitchFamily="34" charset="0"/>
                <a:ea typeface="Roboto"/>
                <a:cs typeface="Segoe UI Semibold" panose="020B0702040204020203" pitchFamily="34" charset="0"/>
                <a:sym typeface="Roboto"/>
              </a:rPr>
              <a:t>Approach:</a:t>
            </a:r>
            <a:r>
              <a:rPr lang="en-US" sz="1900" b="0" i="0" u="none" strike="noStrike" cap="none" dirty="0">
                <a:solidFill>
                  <a:srgbClr val="3F3F3F"/>
                </a:solidFill>
                <a:latin typeface="Segoe UI Semibold" panose="020B0702040204020203" pitchFamily="34" charset="0"/>
                <a:ea typeface="Roboto Light"/>
                <a:cs typeface="Segoe UI Semibold" panose="020B0702040204020203" pitchFamily="34" charset="0"/>
                <a:sym typeface="Roboto Light"/>
              </a:rPr>
              <a:t> </a:t>
            </a:r>
            <a:r>
              <a:rPr lang="en-US" sz="1900" b="0" i="0" u="none" strike="noStrike" cap="none" dirty="0">
                <a:solidFill>
                  <a:srgbClr val="5A4F1A"/>
                </a:solidFill>
                <a:latin typeface="Segoe UI Light" panose="020B0502040204020203" pitchFamily="34" charset="0"/>
                <a:ea typeface="Roboto Light"/>
                <a:cs typeface="Segoe UI Light" panose="020B0502040204020203" pitchFamily="34" charset="0"/>
                <a:sym typeface="Roboto Light"/>
              </a:rPr>
              <a:t>Use the Resolution to demonstrate that skin </a:t>
            </a:r>
            <a:endParaRPr sz="1900" b="0" i="0" u="none" strike="noStrike" cap="none" dirty="0">
              <a:solidFill>
                <a:srgbClr val="5A4F1A"/>
              </a:solidFill>
              <a:latin typeface="Segoe UI Light" panose="020B0502040204020203" pitchFamily="34" charset="0"/>
              <a:ea typeface="Roboto Light"/>
              <a:cs typeface="Segoe UI Light" panose="020B0502040204020203" pitchFamily="34" charset="0"/>
              <a:sym typeface="Roboto Light"/>
            </a:endParaRPr>
          </a:p>
          <a:p>
            <a:pPr marL="0" marR="0" lvl="0" indent="2628900" algn="l" rtl="0">
              <a:lnSpc>
                <a:spcPct val="100000"/>
              </a:lnSpc>
              <a:spcBef>
                <a:spcPts val="0"/>
              </a:spcBef>
              <a:spcAft>
                <a:spcPts val="0"/>
              </a:spcAft>
              <a:buClr>
                <a:srgbClr val="B43500"/>
              </a:buClr>
              <a:buSzPts val="1900"/>
              <a:buFont typeface="Roboto"/>
              <a:buNone/>
            </a:pPr>
            <a:r>
              <a:rPr lang="en-US" sz="1900" b="0" i="0" u="none" strike="noStrike" cap="none" dirty="0">
                <a:solidFill>
                  <a:srgbClr val="5A4F1A"/>
                </a:solidFill>
                <a:latin typeface="Segoe UI Light" panose="020B0502040204020203" pitchFamily="34" charset="0"/>
                <a:ea typeface="Roboto Light"/>
                <a:cs typeface="Segoe UI Light" panose="020B0502040204020203" pitchFamily="34" charset="0"/>
                <a:sym typeface="Roboto Light"/>
              </a:rPr>
              <a:t>diseases are a </a:t>
            </a:r>
            <a:r>
              <a:rPr lang="en-US" sz="1900" b="0" i="0" u="none" strike="noStrike" cap="none" dirty="0" err="1">
                <a:solidFill>
                  <a:srgbClr val="5A4F1A"/>
                </a:solidFill>
                <a:latin typeface="Segoe UI Light" panose="020B0502040204020203" pitchFamily="34" charset="0"/>
                <a:ea typeface="Roboto Light"/>
                <a:cs typeface="Segoe UI Light" panose="020B0502040204020203" pitchFamily="34" charset="0"/>
                <a:sym typeface="Roboto Light"/>
              </a:rPr>
              <a:t>recognised</a:t>
            </a:r>
            <a:r>
              <a:rPr lang="en-US" sz="1900" b="0" i="0" u="none" strike="noStrike" cap="none" dirty="0">
                <a:solidFill>
                  <a:srgbClr val="5A4F1A"/>
                </a:solidFill>
                <a:latin typeface="Segoe UI Light" panose="020B0502040204020203" pitchFamily="34" charset="0"/>
                <a:ea typeface="Roboto Light"/>
                <a:cs typeface="Segoe UI Light" panose="020B0502040204020203" pitchFamily="34" charset="0"/>
                <a:sym typeface="Roboto Light"/>
              </a:rPr>
              <a:t> health priority. Align awareness </a:t>
            </a:r>
            <a:endParaRPr sz="1900" b="0" i="0" u="none" strike="noStrike" cap="none" dirty="0">
              <a:solidFill>
                <a:srgbClr val="5A4F1A"/>
              </a:solidFill>
              <a:latin typeface="Segoe UI Light" panose="020B0502040204020203" pitchFamily="34" charset="0"/>
              <a:ea typeface="Roboto Light"/>
              <a:cs typeface="Segoe UI Light" panose="020B0502040204020203" pitchFamily="34" charset="0"/>
              <a:sym typeface="Roboto Light"/>
            </a:endParaRPr>
          </a:p>
          <a:p>
            <a:pPr marL="0" marR="0" lvl="0" indent="2914650" algn="l" rtl="0">
              <a:lnSpc>
                <a:spcPct val="100000"/>
              </a:lnSpc>
              <a:spcBef>
                <a:spcPts val="0"/>
              </a:spcBef>
              <a:spcAft>
                <a:spcPts val="0"/>
              </a:spcAft>
              <a:buClr>
                <a:srgbClr val="B43500"/>
              </a:buClr>
              <a:buSzPts val="1900"/>
              <a:buFont typeface="Roboto"/>
              <a:buNone/>
            </a:pPr>
            <a:r>
              <a:rPr lang="en-US" sz="1900" b="0" i="0" u="none" strike="noStrike" cap="none" dirty="0">
                <a:solidFill>
                  <a:srgbClr val="5A4F1A"/>
                </a:solidFill>
                <a:latin typeface="Segoe UI Light" panose="020B0502040204020203" pitchFamily="34" charset="0"/>
                <a:ea typeface="Roboto Light"/>
                <a:cs typeface="Segoe UI Light" panose="020B0502040204020203" pitchFamily="34" charset="0"/>
                <a:sym typeface="Roboto Light"/>
              </a:rPr>
              <a:t>campaigns with key messages and policy asks from </a:t>
            </a:r>
            <a:endParaRPr sz="1900" b="0" i="0" u="none" strike="noStrike" cap="none" dirty="0">
              <a:solidFill>
                <a:srgbClr val="5A4F1A"/>
              </a:solidFill>
              <a:latin typeface="Segoe UI Light" panose="020B0502040204020203" pitchFamily="34" charset="0"/>
              <a:ea typeface="Roboto Light"/>
              <a:cs typeface="Segoe UI Light" panose="020B0502040204020203" pitchFamily="34" charset="0"/>
              <a:sym typeface="Roboto Light"/>
            </a:endParaRPr>
          </a:p>
          <a:p>
            <a:pPr marL="0" marR="0" lvl="0" indent="3200400" algn="l" rtl="0">
              <a:lnSpc>
                <a:spcPct val="100000"/>
              </a:lnSpc>
              <a:spcBef>
                <a:spcPts val="0"/>
              </a:spcBef>
              <a:spcAft>
                <a:spcPts val="0"/>
              </a:spcAft>
              <a:buClr>
                <a:srgbClr val="B43500"/>
              </a:buClr>
              <a:buSzPts val="1900"/>
              <a:buFont typeface="Roboto"/>
              <a:buNone/>
            </a:pPr>
            <a:r>
              <a:rPr lang="en-US" sz="1900" dirty="0">
                <a:solidFill>
                  <a:srgbClr val="5A4F1A"/>
                </a:solidFill>
                <a:latin typeface="Segoe UI Light" panose="020B0502040204020203" pitchFamily="34" charset="0"/>
                <a:ea typeface="Roboto Light"/>
                <a:cs typeface="Segoe UI Light" panose="020B0502040204020203" pitchFamily="34" charset="0"/>
                <a:sym typeface="Roboto Light"/>
              </a:rPr>
              <a:t> </a:t>
            </a:r>
            <a:r>
              <a:rPr lang="en-US" sz="1900" b="0"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rPr>
              <a:t>the </a:t>
            </a:r>
            <a:r>
              <a:rPr lang="en-US" sz="1900" b="0" i="0" u="none" strike="noStrike" cap="none"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rPr>
              <a:t>Resolution and highlight links to broader</a:t>
            </a:r>
            <a:endParaRPr sz="1900" b="0" i="0" u="none" strike="noStrike" cap="none"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endParaRPr>
          </a:p>
          <a:p>
            <a:pPr marL="0" marR="0" lvl="0" indent="3486150" algn="l" rtl="0">
              <a:lnSpc>
                <a:spcPct val="100000"/>
              </a:lnSpc>
              <a:spcBef>
                <a:spcPts val="0"/>
              </a:spcBef>
              <a:spcAft>
                <a:spcPts val="0"/>
              </a:spcAft>
              <a:buClr>
                <a:srgbClr val="B43500"/>
              </a:buClr>
              <a:buSzPts val="1900"/>
              <a:buFont typeface="Roboto"/>
              <a:buNone/>
            </a:pPr>
            <a:r>
              <a:rPr lang="en-US" sz="1900" b="0"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rPr>
              <a:t>  messaging </a:t>
            </a:r>
            <a:r>
              <a:rPr lang="en-US" sz="1900" b="0" i="0" u="none" strike="noStrike" cap="none"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Light"/>
              </a:rPr>
              <a:t>around </a:t>
            </a:r>
            <a:r>
              <a:rPr lang="en-US" sz="1900" b="0" i="0" u="none" strike="noStrike" cap="none" dirty="0">
                <a:solidFill>
                  <a:srgbClr val="5A4F1A"/>
                </a:solidFill>
                <a:latin typeface="Segoe UI Light" panose="020B0502040204020203" pitchFamily="34" charset="0"/>
                <a:ea typeface="Roboto Light"/>
                <a:cs typeface="Segoe UI Light" panose="020B0502040204020203" pitchFamily="34" charset="0"/>
                <a:sym typeface="Roboto Light"/>
              </a:rPr>
              <a:t>equity and mental health</a:t>
            </a:r>
            <a:endParaRPr sz="1900" dirty="0">
              <a:solidFill>
                <a:srgbClr val="5A4F1A"/>
              </a:solidFill>
            </a:endParaRPr>
          </a:p>
          <a:p>
            <a:pPr marL="0" marR="0" lvl="0" indent="0" algn="l" rtl="0">
              <a:lnSpc>
                <a:spcPct val="100000"/>
              </a:lnSpc>
              <a:spcBef>
                <a:spcPts val="0"/>
              </a:spcBef>
              <a:spcAft>
                <a:spcPts val="0"/>
              </a:spcAft>
              <a:buClr>
                <a:srgbClr val="B43500"/>
              </a:buClr>
              <a:buSzPts val="1900"/>
              <a:buFont typeface="Roboto"/>
              <a:buNone/>
            </a:pPr>
            <a:endParaRPr sz="1900" b="1" dirty="0">
              <a:solidFill>
                <a:srgbClr val="B43500"/>
              </a:solidFill>
              <a:latin typeface="Roboto"/>
              <a:ea typeface="Roboto"/>
              <a:cs typeface="Roboto"/>
              <a:sym typeface="Roboto"/>
            </a:endParaRPr>
          </a:p>
          <a:p>
            <a:pPr marL="0" marR="0" lvl="0" indent="4114800" algn="l" rtl="0">
              <a:lnSpc>
                <a:spcPct val="100000"/>
              </a:lnSpc>
              <a:spcBef>
                <a:spcPts val="0"/>
              </a:spcBef>
              <a:spcAft>
                <a:spcPts val="0"/>
              </a:spcAft>
              <a:buClr>
                <a:srgbClr val="B43500"/>
              </a:buClr>
              <a:buSzPts val="1900"/>
              <a:buFont typeface="Roboto"/>
              <a:buNone/>
            </a:pPr>
            <a:r>
              <a:rPr lang="en-US" sz="1900" b="1" dirty="0">
                <a:solidFill>
                  <a:srgbClr val="B43500"/>
                </a:solidFill>
                <a:latin typeface="Roboto"/>
                <a:ea typeface="Roboto"/>
                <a:cs typeface="Roboto"/>
                <a:sym typeface="Roboto"/>
              </a:rPr>
              <a:t>  </a:t>
            </a:r>
            <a:r>
              <a:rPr lang="en-US" sz="1900" b="1" i="0" u="none" strike="noStrike" cap="none" dirty="0">
                <a:solidFill>
                  <a:srgbClr val="B43500"/>
                </a:solidFill>
                <a:latin typeface="Segoe UI Semibold" panose="020B0702040204020203" pitchFamily="34" charset="0"/>
                <a:ea typeface="Roboto"/>
                <a:cs typeface="Segoe UI Semibold" panose="020B0702040204020203" pitchFamily="34" charset="0"/>
                <a:sym typeface="Roboto"/>
              </a:rPr>
              <a:t>Available resources:</a:t>
            </a:r>
            <a:r>
              <a:rPr lang="en-US" sz="1900" b="0" i="0" u="none" strike="noStrike" cap="none" dirty="0">
                <a:solidFill>
                  <a:srgbClr val="3F3F3F"/>
                </a:solidFill>
                <a:latin typeface="Segoe UI Semibold" panose="020B0702040204020203" pitchFamily="34" charset="0"/>
                <a:ea typeface="Roboto Light"/>
                <a:cs typeface="Segoe UI Semibold" panose="020B0702040204020203" pitchFamily="34" charset="0"/>
                <a:sym typeface="Roboto Light"/>
              </a:rPr>
              <a:t> </a:t>
            </a:r>
            <a:r>
              <a:rPr lang="en-US" sz="1900" b="0" i="0" u="none" strike="noStrike" cap="none" dirty="0">
                <a:solidFill>
                  <a:srgbClr val="5A4F1A"/>
                </a:solidFill>
                <a:latin typeface="Segoe UI Light" panose="020B0502040204020203" pitchFamily="34" charset="0"/>
                <a:ea typeface="Roboto Light"/>
                <a:cs typeface="Segoe UI Light" panose="020B0502040204020203" pitchFamily="34" charset="0"/>
                <a:sym typeface="Roboto Light"/>
              </a:rPr>
              <a:t>Infographic, social </a:t>
            </a:r>
            <a:endParaRPr sz="1900" b="0" i="0" u="none" strike="noStrike" cap="none" dirty="0">
              <a:solidFill>
                <a:srgbClr val="5A4F1A"/>
              </a:solidFill>
              <a:latin typeface="Segoe UI Light" panose="020B0502040204020203" pitchFamily="34" charset="0"/>
              <a:ea typeface="Roboto Light"/>
              <a:cs typeface="Segoe UI Light" panose="020B0502040204020203" pitchFamily="34" charset="0"/>
              <a:sym typeface="Roboto Light"/>
            </a:endParaRPr>
          </a:p>
          <a:p>
            <a:pPr marL="0" marR="0" lvl="0" indent="4514850" algn="l" rtl="0">
              <a:lnSpc>
                <a:spcPct val="100000"/>
              </a:lnSpc>
              <a:spcBef>
                <a:spcPts val="0"/>
              </a:spcBef>
              <a:spcAft>
                <a:spcPts val="0"/>
              </a:spcAft>
              <a:buClr>
                <a:srgbClr val="B43500"/>
              </a:buClr>
              <a:buSzPts val="1900"/>
              <a:buFont typeface="Roboto"/>
              <a:buNone/>
            </a:pPr>
            <a:r>
              <a:rPr lang="en-US" sz="1900" b="0" i="0" u="none" strike="noStrike" cap="none" dirty="0">
                <a:solidFill>
                  <a:srgbClr val="5A4F1A"/>
                </a:solidFill>
                <a:latin typeface="Segoe UI Light" panose="020B0502040204020203" pitchFamily="34" charset="0"/>
                <a:ea typeface="Roboto Light"/>
                <a:cs typeface="Segoe UI Light" panose="020B0502040204020203" pitchFamily="34" charset="0"/>
                <a:sym typeface="Roboto Light"/>
              </a:rPr>
              <a:t>media assets, key messages documents</a:t>
            </a:r>
            <a:endParaRPr sz="1900" dirty="0">
              <a:solidFill>
                <a:srgbClr val="5A4F1A"/>
              </a:solidFill>
            </a:endParaRPr>
          </a:p>
        </p:txBody>
      </p:sp>
      <p:sp>
        <p:nvSpPr>
          <p:cNvPr id="7" name="Google Shape;252;p27">
            <a:extLst>
              <a:ext uri="{FF2B5EF4-FFF2-40B4-BE49-F238E27FC236}">
                <a16:creationId xmlns:a16="http://schemas.microsoft.com/office/drawing/2014/main" id="{77597699-AA2B-4113-B573-F50E34824935}"/>
              </a:ext>
            </a:extLst>
          </p:cNvPr>
          <p:cNvSpPr txBox="1"/>
          <p:nvPr/>
        </p:nvSpPr>
        <p:spPr>
          <a:xfrm>
            <a:off x="3464592" y="1226750"/>
            <a:ext cx="275100" cy="330900"/>
          </a:xfrm>
          <a:prstGeom prst="rect">
            <a:avLst/>
          </a:prstGeom>
          <a:noFill/>
          <a:ln>
            <a:noFill/>
          </a:ln>
        </p:spPr>
        <p:txBody>
          <a:bodyPr spcFirstLastPara="1" wrap="square" lIns="19050" tIns="19050" rIns="19050" bIns="19050" anchor="ctr" anchorCtr="0">
            <a:spAutoFit/>
          </a:bodyPr>
          <a:lstStyle/>
          <a:p>
            <a:pPr marL="0" marR="0" lvl="0" indent="0" algn="l" rtl="0">
              <a:lnSpc>
                <a:spcPct val="100000"/>
              </a:lnSpc>
              <a:spcBef>
                <a:spcPts val="0"/>
              </a:spcBef>
              <a:spcAft>
                <a:spcPts val="0"/>
              </a:spcAft>
              <a:buClr>
                <a:srgbClr val="E3B104"/>
              </a:buClr>
              <a:buSzPts val="1900"/>
              <a:buFont typeface="Roboto"/>
              <a:buNone/>
            </a:pPr>
            <a:r>
              <a:rPr lang="en-US" sz="1900" b="1" i="0" u="none" strike="noStrike" cap="none">
                <a:solidFill>
                  <a:srgbClr val="E3B104"/>
                </a:solidFill>
                <a:latin typeface="Roboto"/>
                <a:ea typeface="Roboto"/>
                <a:cs typeface="Roboto"/>
                <a:sym typeface="Roboto"/>
              </a:rPr>
              <a:t>•</a:t>
            </a:r>
            <a:endParaRPr/>
          </a:p>
        </p:txBody>
      </p:sp>
      <p:sp>
        <p:nvSpPr>
          <p:cNvPr id="8" name="Google Shape;253;p27">
            <a:extLst>
              <a:ext uri="{FF2B5EF4-FFF2-40B4-BE49-F238E27FC236}">
                <a16:creationId xmlns:a16="http://schemas.microsoft.com/office/drawing/2014/main" id="{F348A201-44FB-A009-8FBA-3A937E4323D2}"/>
              </a:ext>
            </a:extLst>
          </p:cNvPr>
          <p:cNvSpPr txBox="1"/>
          <p:nvPr/>
        </p:nvSpPr>
        <p:spPr>
          <a:xfrm>
            <a:off x="4354002" y="2369750"/>
            <a:ext cx="275100" cy="330900"/>
          </a:xfrm>
          <a:prstGeom prst="rect">
            <a:avLst/>
          </a:prstGeom>
          <a:noFill/>
          <a:ln>
            <a:noFill/>
          </a:ln>
        </p:spPr>
        <p:txBody>
          <a:bodyPr spcFirstLastPara="1" wrap="square" lIns="19050" tIns="19050" rIns="19050" bIns="19050" anchor="ctr" anchorCtr="0">
            <a:spAutoFit/>
          </a:bodyPr>
          <a:lstStyle/>
          <a:p>
            <a:pPr marL="0" marR="0" lvl="0" indent="0" algn="l" rtl="0">
              <a:lnSpc>
                <a:spcPct val="100000"/>
              </a:lnSpc>
              <a:spcBef>
                <a:spcPts val="0"/>
              </a:spcBef>
              <a:spcAft>
                <a:spcPts val="0"/>
              </a:spcAft>
              <a:buClr>
                <a:srgbClr val="E3B104"/>
              </a:buClr>
              <a:buSzPts val="1900"/>
              <a:buFont typeface="Roboto"/>
              <a:buNone/>
            </a:pPr>
            <a:r>
              <a:rPr lang="en-US" sz="1900" b="1" i="0" u="none" strike="noStrike" cap="none">
                <a:solidFill>
                  <a:srgbClr val="E3B104"/>
                </a:solidFill>
                <a:latin typeface="Roboto"/>
                <a:ea typeface="Roboto"/>
                <a:cs typeface="Roboto"/>
                <a:sym typeface="Roboto"/>
              </a:rPr>
              <a:t>•</a:t>
            </a:r>
            <a:endParaRPr/>
          </a:p>
        </p:txBody>
      </p:sp>
      <p:sp>
        <p:nvSpPr>
          <p:cNvPr id="9" name="Google Shape;254;p27">
            <a:extLst>
              <a:ext uri="{FF2B5EF4-FFF2-40B4-BE49-F238E27FC236}">
                <a16:creationId xmlns:a16="http://schemas.microsoft.com/office/drawing/2014/main" id="{EFA55E8B-26E6-710F-A43A-83C20614DAB8}"/>
              </a:ext>
            </a:extLst>
          </p:cNvPr>
          <p:cNvSpPr txBox="1"/>
          <p:nvPr/>
        </p:nvSpPr>
        <p:spPr>
          <a:xfrm>
            <a:off x="4887402" y="2954360"/>
            <a:ext cx="275100" cy="330900"/>
          </a:xfrm>
          <a:prstGeom prst="rect">
            <a:avLst/>
          </a:prstGeom>
          <a:noFill/>
          <a:ln>
            <a:noFill/>
          </a:ln>
        </p:spPr>
        <p:txBody>
          <a:bodyPr spcFirstLastPara="1" wrap="square" lIns="19050" tIns="19050" rIns="19050" bIns="19050" anchor="ctr" anchorCtr="0">
            <a:spAutoFit/>
          </a:bodyPr>
          <a:lstStyle/>
          <a:p>
            <a:pPr marL="0" marR="0" lvl="0" indent="0" algn="l" rtl="0">
              <a:lnSpc>
                <a:spcPct val="100000"/>
              </a:lnSpc>
              <a:spcBef>
                <a:spcPts val="0"/>
              </a:spcBef>
              <a:spcAft>
                <a:spcPts val="0"/>
              </a:spcAft>
              <a:buClr>
                <a:srgbClr val="E3B104"/>
              </a:buClr>
              <a:buSzPts val="1900"/>
              <a:buFont typeface="Roboto"/>
              <a:buNone/>
            </a:pPr>
            <a:r>
              <a:rPr lang="en-US" sz="1900" b="1" i="0" u="none" strike="noStrike" cap="none">
                <a:solidFill>
                  <a:srgbClr val="E3B104"/>
                </a:solidFill>
                <a:latin typeface="Roboto"/>
                <a:ea typeface="Roboto"/>
                <a:cs typeface="Roboto"/>
                <a:sym typeface="Roboto"/>
              </a:rPr>
              <a:t>•</a:t>
            </a:r>
            <a:endParaRPr/>
          </a:p>
        </p:txBody>
      </p:sp>
      <p:sp>
        <p:nvSpPr>
          <p:cNvPr id="10" name="Google Shape;255;p27">
            <a:extLst>
              <a:ext uri="{FF2B5EF4-FFF2-40B4-BE49-F238E27FC236}">
                <a16:creationId xmlns:a16="http://schemas.microsoft.com/office/drawing/2014/main" id="{ECF9DABA-CE5D-E0AF-B709-BB8EDDEA5DDD}"/>
              </a:ext>
            </a:extLst>
          </p:cNvPr>
          <p:cNvSpPr txBox="1"/>
          <p:nvPr/>
        </p:nvSpPr>
        <p:spPr>
          <a:xfrm>
            <a:off x="6609276" y="4686476"/>
            <a:ext cx="275100" cy="330900"/>
          </a:xfrm>
          <a:prstGeom prst="rect">
            <a:avLst/>
          </a:prstGeom>
          <a:noFill/>
          <a:ln>
            <a:noFill/>
          </a:ln>
        </p:spPr>
        <p:txBody>
          <a:bodyPr spcFirstLastPara="1" wrap="square" lIns="19050" tIns="19050" rIns="19050" bIns="19050" anchor="ctr" anchorCtr="0">
            <a:spAutoFit/>
          </a:bodyPr>
          <a:lstStyle/>
          <a:p>
            <a:pPr marL="0" marR="0" lvl="0" indent="0" algn="l" rtl="0">
              <a:lnSpc>
                <a:spcPct val="100000"/>
              </a:lnSpc>
              <a:spcBef>
                <a:spcPts val="0"/>
              </a:spcBef>
              <a:spcAft>
                <a:spcPts val="0"/>
              </a:spcAft>
              <a:buClr>
                <a:srgbClr val="E3B104"/>
              </a:buClr>
              <a:buSzPts val="1900"/>
              <a:buFont typeface="Roboto"/>
              <a:buNone/>
            </a:pPr>
            <a:r>
              <a:rPr lang="en-US" sz="1900" b="1" i="0" u="none" strike="noStrike" cap="none">
                <a:solidFill>
                  <a:srgbClr val="E3B104"/>
                </a:solidFill>
                <a:latin typeface="Roboto"/>
                <a:ea typeface="Roboto"/>
                <a:cs typeface="Roboto"/>
                <a:sym typeface="Roboto"/>
              </a:rPr>
              <a:t>•</a:t>
            </a:r>
            <a:endParaRPr/>
          </a:p>
        </p:txBody>
      </p:sp>
      <p:sp>
        <p:nvSpPr>
          <p:cNvPr id="3" name="Text">
            <a:extLst>
              <a:ext uri="{FF2B5EF4-FFF2-40B4-BE49-F238E27FC236}">
                <a16:creationId xmlns:a16="http://schemas.microsoft.com/office/drawing/2014/main" id="{6B844BC2-720A-46C6-C90D-ECB09B2BB323}"/>
              </a:ext>
            </a:extLst>
          </p:cNvPr>
          <p:cNvSpPr txBox="1"/>
          <p:nvPr/>
        </p:nvSpPr>
        <p:spPr>
          <a:xfrm>
            <a:off x="11883521" y="6493337"/>
            <a:ext cx="104195" cy="19236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15</a:t>
            </a:fld>
            <a:endParaRPr dirty="0">
              <a:latin typeface="Segoe UI Light" panose="020B0502040204020203" pitchFamily="34" charset="0"/>
              <a:cs typeface="Segoe UI Light" panose="020B0502040204020203" pitchFamily="34" charset="0"/>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Case studies"/>
          <p:cNvSpPr txBox="1"/>
          <p:nvPr/>
        </p:nvSpPr>
        <p:spPr>
          <a:xfrm>
            <a:off x="226864" y="2823024"/>
            <a:ext cx="4355088" cy="121195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defTabSz="914400">
              <a:lnSpc>
                <a:spcPct val="80000"/>
              </a:lnSpc>
              <a:defRPr sz="6000" b="0" spc="-180">
                <a:solidFill>
                  <a:srgbClr val="FFFFF0"/>
                </a:solidFill>
                <a:latin typeface="+mn-lt"/>
                <a:ea typeface="+mn-ea"/>
                <a:cs typeface="+mn-cs"/>
                <a:sym typeface="Roboto Light"/>
              </a:defRPr>
            </a:lvl1pPr>
          </a:lstStyle>
          <a:p>
            <a:r>
              <a:rPr dirty="0">
                <a:latin typeface="Segoe UI Light" panose="020B0502040204020203" pitchFamily="34" charset="0"/>
                <a:cs typeface="Segoe UI Light" panose="020B0502040204020203" pitchFamily="34" charset="0"/>
              </a:rPr>
              <a:t>Case </a:t>
            </a:r>
            <a:r>
              <a:rPr lang="en-GB" dirty="0">
                <a:latin typeface="Segoe UI Light" panose="020B0502040204020203" pitchFamily="34" charset="0"/>
                <a:cs typeface="Segoe UI Light" panose="020B0502040204020203" pitchFamily="34" charset="0"/>
              </a:rPr>
              <a:t>S</a:t>
            </a:r>
            <a:r>
              <a:rPr dirty="0" err="1">
                <a:latin typeface="Segoe UI Light" panose="020B0502040204020203" pitchFamily="34" charset="0"/>
                <a:cs typeface="Segoe UI Light" panose="020B0502040204020203" pitchFamily="34" charset="0"/>
              </a:rPr>
              <a:t>tudies</a:t>
            </a:r>
            <a:endParaRPr dirty="0">
              <a:latin typeface="Segoe UI Light" panose="020B0502040204020203" pitchFamily="34" charset="0"/>
              <a:cs typeface="Segoe UI Light" panose="020B0502040204020203" pitchFamily="34" charset="0"/>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Content Placeholder 2"/>
          <p:cNvSpPr txBox="1"/>
          <p:nvPr/>
        </p:nvSpPr>
        <p:spPr>
          <a:xfrm>
            <a:off x="3701062" y="1427672"/>
            <a:ext cx="7887523" cy="515456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happened</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To address high rates of skin cancer, the Cancer Council collaborated with policymakers to launch the </a:t>
            </a:r>
            <a:r>
              <a:rPr dirty="0">
                <a:latin typeface="Segoe UI Light" panose="020B0502040204020203" pitchFamily="34" charset="0"/>
                <a:cs typeface="Segoe UI Light" panose="020B0502040204020203" pitchFamily="34" charset="0"/>
                <a:hlinkClick r:id="rId2"/>
              </a:rPr>
              <a:t>SunSmart</a:t>
            </a:r>
            <a:r>
              <a:rPr lang="en-GB" dirty="0">
                <a:latin typeface="Segoe UI Light" panose="020B0502040204020203" pitchFamily="34" charset="0"/>
                <a:cs typeface="Segoe UI Light" panose="020B0502040204020203" pitchFamily="34" charset="0"/>
              </a:rPr>
              <a:t> a</a:t>
            </a:r>
            <a:r>
              <a:rPr dirty="0" err="1">
                <a:latin typeface="Segoe UI Light" panose="020B0502040204020203" pitchFamily="34" charset="0"/>
                <a:cs typeface="Segoe UI Light" panose="020B0502040204020203" pitchFamily="34" charset="0"/>
              </a:rPr>
              <a:t>dvocacy</a:t>
            </a:r>
            <a:r>
              <a:rPr dirty="0">
                <a:latin typeface="Segoe UI Light" panose="020B0502040204020203" pitchFamily="34" charset="0"/>
                <a:cs typeface="Segoe UI Light" panose="020B0502040204020203" pitchFamily="34" charset="0"/>
              </a:rPr>
              <a:t> and prevention initiative. It combined </a:t>
            </a:r>
            <a:r>
              <a:rPr dirty="0" err="1">
                <a:latin typeface="Segoe UI Light" panose="020B0502040204020203" pitchFamily="34" charset="0"/>
                <a:cs typeface="Segoe UI Light" panose="020B0502040204020203" pitchFamily="34" charset="0"/>
              </a:rPr>
              <a:t>behavioural</a:t>
            </a:r>
            <a:r>
              <a:rPr dirty="0">
                <a:latin typeface="Segoe UI Light" panose="020B0502040204020203" pitchFamily="34" charset="0"/>
                <a:cs typeface="Segoe UI Light" panose="020B0502040204020203" pitchFamily="34" charset="0"/>
              </a:rPr>
              <a:t> messaging (</a:t>
            </a:r>
            <a:r>
              <a:rPr lang="en-GB" dirty="0">
                <a:latin typeface="Segoe UI Light" panose="020B0502040204020203" pitchFamily="34" charset="0"/>
                <a:cs typeface="Segoe UI Light" panose="020B0502040204020203" pitchFamily="34" charset="0"/>
              </a:rPr>
              <a:t>'</a:t>
            </a:r>
            <a:r>
              <a:rPr dirty="0">
                <a:latin typeface="Segoe UI Light" panose="020B0502040204020203" pitchFamily="34" charset="0"/>
                <a:cs typeface="Segoe UI Light" panose="020B0502040204020203" pitchFamily="34" charset="0"/>
              </a:rPr>
              <a:t>slip, slop, slap</a:t>
            </a:r>
            <a:r>
              <a:rPr lang="en-GB" dirty="0">
                <a:latin typeface="Segoe UI Light" panose="020B0502040204020203" pitchFamily="34" charset="0"/>
                <a:cs typeface="Segoe UI Light" panose="020B0502040204020203" pitchFamily="34" charset="0"/>
              </a:rPr>
              <a:t>'</a:t>
            </a:r>
            <a:r>
              <a:rPr dirty="0">
                <a:latin typeface="Segoe UI Light" panose="020B0502040204020203" pitchFamily="34" charset="0"/>
                <a:cs typeface="Segoe UI Light" panose="020B0502040204020203" pitchFamily="34" charset="0"/>
              </a:rPr>
              <a:t>) </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with policy action and guidelines. For example, schools, workplaces and sporting </a:t>
            </a:r>
            <a:r>
              <a:rPr dirty="0" err="1">
                <a:latin typeface="Segoe UI Light" panose="020B0502040204020203" pitchFamily="34" charset="0"/>
                <a:cs typeface="Segoe UI Light" panose="020B0502040204020203" pitchFamily="34" charset="0"/>
              </a:rPr>
              <a:t>organisations</a:t>
            </a:r>
            <a:r>
              <a:rPr dirty="0">
                <a:latin typeface="Segoe UI Light" panose="020B0502040204020203" pitchFamily="34" charset="0"/>
                <a:cs typeface="Segoe UI Light" panose="020B0502040204020203" pitchFamily="34" charset="0"/>
              </a:rPr>
              <a:t> were encouraged to adopt </a:t>
            </a:r>
            <a:r>
              <a:rPr dirty="0">
                <a:latin typeface="Segoe UI Light" panose="020B0502040204020203" pitchFamily="34" charset="0"/>
                <a:cs typeface="Segoe UI Light" panose="020B0502040204020203" pitchFamily="34" charset="0"/>
                <a:hlinkClick r:id="rId3"/>
              </a:rPr>
              <a:t>sun protection policies</a:t>
            </a:r>
            <a:r>
              <a:rPr lang="en-GB" dirty="0">
                <a:latin typeface="Segoe UI Light" panose="020B0502040204020203" pitchFamily="34" charset="0"/>
                <a:cs typeface="Segoe UI Light" panose="020B0502040204020203" pitchFamily="34" charset="0"/>
              </a:rPr>
              <a:t> a</a:t>
            </a:r>
            <a:r>
              <a:rPr dirty="0" err="1">
                <a:latin typeface="Segoe UI Light" panose="020B0502040204020203" pitchFamily="34" charset="0"/>
                <a:cs typeface="Segoe UI Light" panose="020B0502040204020203" pitchFamily="34" charset="0"/>
              </a:rPr>
              <a:t>nd</a:t>
            </a:r>
            <a:r>
              <a:rPr dirty="0">
                <a:latin typeface="Segoe UI Light" panose="020B0502040204020203" pitchFamily="34" charset="0"/>
                <a:cs typeface="Segoe UI Light" panose="020B0502040204020203" pitchFamily="34" charset="0"/>
              </a:rPr>
              <a:t> environmental strategies, such as shade provision. </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They also campaigned for stronger regulation of artificial </a:t>
            </a:r>
            <a:r>
              <a:rPr lang="en-GB" dirty="0">
                <a:latin typeface="Segoe UI Light" panose="020B0502040204020203" pitchFamily="34" charset="0"/>
                <a:cs typeface="Segoe UI Light" panose="020B0502040204020203" pitchFamily="34" charset="0"/>
              </a:rPr>
              <a:t>ultraviolet (</a:t>
            </a:r>
            <a:r>
              <a:rPr dirty="0">
                <a:latin typeface="Segoe UI Light" panose="020B0502040204020203" pitchFamily="34" charset="0"/>
                <a:cs typeface="Segoe UI Light" panose="020B0502040204020203" pitchFamily="34" charset="0"/>
              </a:rPr>
              <a:t>UV</a:t>
            </a:r>
            <a:r>
              <a:rPr lang="en-GB" dirty="0">
                <a:latin typeface="Segoe UI Light" panose="020B0502040204020203" pitchFamily="34" charset="0"/>
                <a:cs typeface="Segoe UI Light" panose="020B0502040204020203" pitchFamily="34" charset="0"/>
              </a:rPr>
              <a:t>)</a:t>
            </a:r>
            <a:r>
              <a:rPr dirty="0">
                <a:latin typeface="Segoe UI Light" panose="020B0502040204020203" pitchFamily="34" charset="0"/>
                <a:cs typeface="Segoe UI Light" panose="020B0502040204020203" pitchFamily="34" charset="0"/>
              </a:rPr>
              <a:t> exposure, such as tanning beds.</a:t>
            </a:r>
          </a:p>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was achieved</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The ongoing SunSmart campaign has contributed to change in public attitudes towards tanning, and is thought to have prevented over 100,000 skin cancers in the state of Victoria between 1988 and 2003.</a:t>
            </a:r>
            <a:r>
              <a:rPr baseline="29230" dirty="0">
                <a:latin typeface="Segoe UI Light" panose="020B0502040204020203" pitchFamily="34" charset="0"/>
                <a:cs typeface="Segoe UI Light" panose="020B0502040204020203" pitchFamily="34" charset="0"/>
              </a:rPr>
              <a:t>1</a:t>
            </a:r>
            <a:r>
              <a:rPr dirty="0">
                <a:latin typeface="Segoe UI Light" panose="020B0502040204020203" pitchFamily="34" charset="0"/>
                <a:cs typeface="Segoe UI Light" panose="020B0502040204020203" pitchFamily="34" charset="0"/>
              </a:rPr>
              <a:t> In Western Australia, an estimated AUS $8.70 will be gained for every dollar spent on the campaign over the next 20 years.</a:t>
            </a:r>
            <a:r>
              <a:rPr baseline="29230" dirty="0">
                <a:latin typeface="Segoe UI Light" panose="020B0502040204020203" pitchFamily="34" charset="0"/>
                <a:cs typeface="Segoe UI Light" panose="020B0502040204020203" pitchFamily="34" charset="0"/>
              </a:rPr>
              <a:t>2</a:t>
            </a:r>
            <a:r>
              <a:rPr dirty="0">
                <a:latin typeface="Segoe UI Light" panose="020B0502040204020203" pitchFamily="34" charset="0"/>
                <a:cs typeface="Segoe UI Light" panose="020B0502040204020203" pitchFamily="34" charset="0"/>
              </a:rPr>
              <a:t> It has also supported the introduction of </a:t>
            </a:r>
            <a:r>
              <a:rPr u="sng" dirty="0">
                <a:latin typeface="Segoe UI Light" panose="020B0502040204020203" pitchFamily="34" charset="0"/>
                <a:ea typeface="Roboto Light" panose="02000000000000000000" pitchFamily="2" charset="0"/>
                <a:cs typeface="Segoe UI Light" panose="020B0502040204020203" pitchFamily="34" charset="0"/>
                <a:sym typeface="Roboto Regular"/>
                <a:hlinkClick r:id="rId4"/>
              </a:rPr>
              <a:t>national legislation banning tanning beds</a:t>
            </a:r>
            <a:r>
              <a:rPr dirty="0">
                <a:latin typeface="Segoe UI Light" panose="020B0502040204020203" pitchFamily="34" charset="0"/>
                <a:cs typeface="Segoe UI Light" panose="020B0502040204020203" pitchFamily="34" charset="0"/>
              </a:rPr>
              <a:t>. </a:t>
            </a:r>
          </a:p>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we can learn</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Advocacy for common skin conditions can be highly effective when it moves beyond awareness‑raising </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to institutional and regulatory change. Embedding prevention into everyday settings, such as schools and workplaces — and framing skin health as a shared public health responsibility — can deliver large‑scale, long‑term impact. Evidence generation and economic analysis are powerful tools for sustaining </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political commitment.</a:t>
            </a:r>
          </a:p>
        </p:txBody>
      </p:sp>
      <p:sp>
        <p:nvSpPr>
          <p:cNvPr id="295" name="Content Placeholder 2"/>
          <p:cNvSpPr txBox="1"/>
          <p:nvPr/>
        </p:nvSpPr>
        <p:spPr>
          <a:xfrm>
            <a:off x="554086" y="1651000"/>
            <a:ext cx="2738214" cy="157799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914400">
              <a:spcBef>
                <a:spcPts val="800"/>
              </a:spcBef>
              <a:defRPr sz="1700" b="0" spc="-34">
                <a:solidFill>
                  <a:srgbClr val="6DB7DE"/>
                </a:solidFill>
                <a:latin typeface="Roboto Regular"/>
                <a:ea typeface="Roboto Regular"/>
                <a:cs typeface="Roboto Regular"/>
                <a:sym typeface="Roboto Regular"/>
              </a:defRPr>
            </a:pPr>
            <a:r>
              <a:rPr dirty="0">
                <a:latin typeface="Segoe UI Variable Display" pitchFamily="2" charset="0"/>
              </a:rPr>
              <a:t>A long-term advocacy </a:t>
            </a:r>
            <a:br>
              <a:rPr dirty="0">
                <a:latin typeface="Segoe UI Variable Display" pitchFamily="2" charset="0"/>
              </a:rPr>
            </a:br>
            <a:r>
              <a:rPr dirty="0">
                <a:latin typeface="Segoe UI Variable Display" pitchFamily="2" charset="0"/>
              </a:rPr>
              <a:t>and awareness campaign supported sustained sun protection policy and </a:t>
            </a:r>
            <a:r>
              <a:rPr dirty="0" err="1">
                <a:latin typeface="Segoe UI Variable Display" pitchFamily="2" charset="0"/>
              </a:rPr>
              <a:t>behaviour</a:t>
            </a:r>
            <a:r>
              <a:rPr dirty="0">
                <a:latin typeface="Segoe UI Variable Display" pitchFamily="2" charset="0"/>
              </a:rPr>
              <a:t> change </a:t>
            </a:r>
          </a:p>
        </p:txBody>
      </p:sp>
      <p:sp>
        <p:nvSpPr>
          <p:cNvPr id="297" name="Title 1"/>
          <p:cNvSpPr txBox="1"/>
          <p:nvPr/>
        </p:nvSpPr>
        <p:spPr>
          <a:xfrm>
            <a:off x="554086" y="500350"/>
            <a:ext cx="2738214" cy="62481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lvl1pPr defTabSz="914400">
              <a:lnSpc>
                <a:spcPct val="90000"/>
              </a:lnSpc>
              <a:defRPr sz="3600" b="0" spc="-107">
                <a:solidFill>
                  <a:srgbClr val="6DB7DE"/>
                </a:solidFill>
                <a:latin typeface="Roboto Regular"/>
                <a:ea typeface="Roboto Regular"/>
                <a:cs typeface="Roboto Regular"/>
                <a:sym typeface="Roboto Regular"/>
              </a:defRPr>
            </a:lvl1pPr>
          </a:lstStyle>
          <a:p>
            <a:r>
              <a:rPr dirty="0">
                <a:latin typeface="Segoe UI Variable Display" pitchFamily="2" charset="0"/>
              </a:rPr>
              <a:t>Australia</a:t>
            </a:r>
          </a:p>
        </p:txBody>
      </p:sp>
      <p:sp>
        <p:nvSpPr>
          <p:cNvPr id="299" name="Text"/>
          <p:cNvSpPr txBox="1"/>
          <p:nvPr/>
        </p:nvSpPr>
        <p:spPr>
          <a:xfrm>
            <a:off x="11861079" y="6493337"/>
            <a:ext cx="149079" cy="19236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17</a:t>
            </a:fld>
            <a:endParaRPr dirty="0">
              <a:latin typeface="Segoe UI Light" panose="020B0502040204020203" pitchFamily="34" charset="0"/>
              <a:cs typeface="Segoe UI Light" panose="020B0502040204020203" pitchFamily="34" charset="0"/>
            </a:endParaRPr>
          </a:p>
        </p:txBody>
      </p:sp>
      <p:sp>
        <p:nvSpPr>
          <p:cNvPr id="300" name="Content Placeholder 2"/>
          <p:cNvSpPr txBox="1"/>
          <p:nvPr/>
        </p:nvSpPr>
        <p:spPr>
          <a:xfrm>
            <a:off x="342802" y="5841512"/>
            <a:ext cx="2949498" cy="82962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l">
              <a:spcBef>
                <a:spcPts val="300"/>
              </a:spcBef>
              <a:buClr>
                <a:srgbClr val="C87F47"/>
              </a:buClr>
              <a:buFont typeface="Arial"/>
              <a:defRPr sz="800" b="0">
                <a:solidFill>
                  <a:srgbClr val="5A4F1A"/>
                </a:solidFill>
                <a:latin typeface="Roboto Regular"/>
                <a:ea typeface="Roboto Regular"/>
                <a:cs typeface="Roboto Regular"/>
                <a:sym typeface="Roboto Regular"/>
              </a:defRPr>
            </a:pPr>
            <a:r>
              <a:rPr dirty="0">
                <a:latin typeface="Segoe UI Variable Display" pitchFamily="2" charset="0"/>
              </a:rPr>
              <a:t>References</a:t>
            </a:r>
          </a:p>
          <a:p>
            <a:pPr marL="207818" indent="-207818" algn="l">
              <a:spcBef>
                <a:spcPts val="300"/>
              </a:spcBef>
              <a:buClr>
                <a:srgbClr val="C87F47"/>
              </a:buClr>
              <a:buSzPct val="100000"/>
              <a:buFont typeface="Arial"/>
              <a:buAutoNum type="arabicPeriod"/>
              <a:defRPr sz="8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Shih ST-F, Carter R, Sinclair C</a:t>
            </a:r>
            <a:r>
              <a:rPr i="1" dirty="0">
                <a:latin typeface="Arial"/>
                <a:ea typeface="Arial"/>
                <a:cs typeface="Arial"/>
                <a:sym typeface="Arial"/>
              </a:rPr>
              <a:t>, </a:t>
            </a:r>
            <a:r>
              <a:rPr i="1" dirty="0">
                <a:latin typeface="Segoe UI Light" panose="020B0502040204020203" pitchFamily="34" charset="0"/>
                <a:cs typeface="Segoe UI Light" panose="020B0502040204020203" pitchFamily="34" charset="0"/>
              </a:rPr>
              <a:t>et al.</a:t>
            </a:r>
            <a:r>
              <a:rPr dirty="0">
                <a:latin typeface="Segoe UI Light" panose="020B0502040204020203" pitchFamily="34" charset="0"/>
                <a:cs typeface="Segoe UI Light" panose="020B0502040204020203" pitchFamily="34" charset="0"/>
              </a:rPr>
              <a:t> 2009. </a:t>
            </a:r>
            <a:r>
              <a:rPr i="1" dirty="0">
                <a:latin typeface="Segoe UI Light" panose="020B0502040204020203" pitchFamily="34" charset="0"/>
                <a:cs typeface="Segoe UI Light" panose="020B0502040204020203" pitchFamily="34" charset="0"/>
              </a:rPr>
              <a:t>Prev Med </a:t>
            </a:r>
            <a:r>
              <a:rPr dirty="0">
                <a:latin typeface="Segoe UI Light" panose="020B0502040204020203" pitchFamily="34" charset="0"/>
                <a:cs typeface="Segoe UI Light" panose="020B0502040204020203" pitchFamily="34" charset="0"/>
              </a:rPr>
              <a:t>49(5): 449-53</a:t>
            </a:r>
            <a:r>
              <a:rPr dirty="0">
                <a:solidFill>
                  <a:srgbClr val="000000"/>
                </a:solidFill>
                <a:latin typeface="Segoe UI Light" panose="020B0502040204020203" pitchFamily="34" charset="0"/>
                <a:cs typeface="Segoe UI Light" panose="020B0502040204020203" pitchFamily="34" charset="0"/>
              </a:rPr>
              <a:t> </a:t>
            </a:r>
          </a:p>
          <a:p>
            <a:pPr marL="207818" indent="-207818" algn="l">
              <a:spcBef>
                <a:spcPts val="300"/>
              </a:spcBef>
              <a:buClr>
                <a:srgbClr val="C87F47"/>
              </a:buClr>
              <a:buSzPct val="100000"/>
              <a:buFont typeface="Arial"/>
              <a:buAutoNum type="arabicPeriod"/>
              <a:defRPr sz="8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Collins LG, Minto C, Ledger M</a:t>
            </a:r>
            <a:r>
              <a:rPr i="1" dirty="0">
                <a:latin typeface="Arial"/>
                <a:ea typeface="Arial"/>
                <a:cs typeface="Arial"/>
                <a:sym typeface="Arial"/>
              </a:rPr>
              <a:t>, </a:t>
            </a:r>
            <a:r>
              <a:rPr i="1" dirty="0">
                <a:latin typeface="Segoe UI Light" panose="020B0502040204020203" pitchFamily="34" charset="0"/>
                <a:cs typeface="Segoe UI Light" panose="020B0502040204020203" pitchFamily="34" charset="0"/>
              </a:rPr>
              <a:t>et al.</a:t>
            </a:r>
            <a:r>
              <a:rPr dirty="0">
                <a:latin typeface="Segoe UI Light" panose="020B0502040204020203" pitchFamily="34" charset="0"/>
                <a:cs typeface="Segoe UI Light" panose="020B0502040204020203" pitchFamily="34" charset="0"/>
              </a:rPr>
              <a:t> 2024. </a:t>
            </a:r>
            <a:r>
              <a:rPr i="1" dirty="0">
                <a:latin typeface="Segoe UI Light" panose="020B0502040204020203" pitchFamily="34" charset="0"/>
                <a:cs typeface="Segoe UI Light" panose="020B0502040204020203" pitchFamily="34" charset="0"/>
              </a:rPr>
              <a:t>Health </a:t>
            </a:r>
            <a:r>
              <a:rPr i="1" dirty="0" err="1">
                <a:latin typeface="Segoe UI Light" panose="020B0502040204020203" pitchFamily="34" charset="0"/>
                <a:cs typeface="Segoe UI Light" panose="020B0502040204020203" pitchFamily="34" charset="0"/>
              </a:rPr>
              <a:t>Promot</a:t>
            </a:r>
            <a:r>
              <a:rPr i="1" dirty="0">
                <a:latin typeface="Segoe UI Light" panose="020B0502040204020203" pitchFamily="34" charset="0"/>
                <a:cs typeface="Segoe UI Light" panose="020B0502040204020203" pitchFamily="34" charset="0"/>
              </a:rPr>
              <a:t> Int</a:t>
            </a:r>
            <a:r>
              <a:rPr dirty="0">
                <a:latin typeface="Segoe UI Light" panose="020B0502040204020203" pitchFamily="34" charset="0"/>
                <a:cs typeface="Segoe UI Light" panose="020B0502040204020203" pitchFamily="34" charset="0"/>
              </a:rPr>
              <a:t> 39(4)</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Content Placeholder 2"/>
          <p:cNvSpPr txBox="1"/>
          <p:nvPr/>
        </p:nvSpPr>
        <p:spPr>
          <a:xfrm>
            <a:off x="3701062" y="1426372"/>
            <a:ext cx="7879784" cy="539352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happened</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Following the introduction of telemedicine more broadly, various regions of Spain introduced </a:t>
            </a:r>
            <a:r>
              <a:rPr dirty="0" err="1">
                <a:latin typeface="Segoe UI Light" panose="020B0502040204020203" pitchFamily="34" charset="0"/>
                <a:cs typeface="Segoe UI Light" panose="020B0502040204020203" pitchFamily="34" charset="0"/>
              </a:rPr>
              <a:t>teledermatology</a:t>
            </a:r>
            <a:r>
              <a:rPr dirty="0">
                <a:latin typeface="Segoe UI Light" panose="020B0502040204020203" pitchFamily="34" charset="0"/>
                <a:cs typeface="Segoe UI Light" panose="020B0502040204020203" pitchFamily="34" charset="0"/>
              </a:rPr>
              <a:t> services. These enable family physicians in primary care to submit clinical information and digital images of skin conditions to dermatologists for remote assessment. </a:t>
            </a:r>
            <a:r>
              <a:rPr lang="en-GB" dirty="0">
                <a:latin typeface="Segoe UI Light" panose="020B0502040204020203" pitchFamily="34" charset="0"/>
                <a:cs typeface="Segoe UI Light" panose="020B0502040204020203" pitchFamily="34" charset="0"/>
              </a:rPr>
              <a:t>A </a:t>
            </a:r>
            <a:r>
              <a:rPr dirty="0">
                <a:latin typeface="Segoe UI Light" panose="020B0502040204020203" pitchFamily="34" charset="0"/>
                <a:cs typeface="Segoe UI Light" panose="020B0502040204020203" pitchFamily="34" charset="0"/>
              </a:rPr>
              <a:t>study evaluated the first two years of implementation</a:t>
            </a:r>
            <a:r>
              <a:rPr lang="en-GB" dirty="0">
                <a:latin typeface="Segoe UI Light" panose="020B0502040204020203" pitchFamily="34" charset="0"/>
                <a:cs typeface="Segoe UI Light" panose="020B0502040204020203" pitchFamily="34" charset="0"/>
              </a:rPr>
              <a:t> </a:t>
            </a:r>
            <a:r>
              <a:rPr lang="en-GB" sz="1200" b="0" dirty="0">
                <a:solidFill>
                  <a:srgbClr val="5A4F1A"/>
                </a:solidFill>
                <a:latin typeface="Segoe UI Light" panose="020B0502040204020203" pitchFamily="34" charset="0"/>
                <a:cs typeface="Segoe UI Light" panose="020B0502040204020203" pitchFamily="34" charset="0"/>
                <a:sym typeface="Roboto Light"/>
              </a:rPr>
              <a:t>in one health area (Salamanca)</a:t>
            </a:r>
            <a:r>
              <a:rPr dirty="0">
                <a:latin typeface="Segoe UI Light" panose="020B0502040204020203" pitchFamily="34" charset="0"/>
                <a:cs typeface="Segoe UI Light" panose="020B0502040204020203" pitchFamily="34" charset="0"/>
              </a:rPr>
              <a:t>.</a:t>
            </a:r>
          </a:p>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was achieved</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Over the two‑year period, more than 25,000 dermatology consultations were recorded, including over 4,500 non-face-to-face </a:t>
            </a:r>
            <a:r>
              <a:rPr dirty="0" err="1">
                <a:latin typeface="Segoe UI Light" panose="020B0502040204020203" pitchFamily="34" charset="0"/>
                <a:cs typeface="Segoe UI Light" panose="020B0502040204020203" pitchFamily="34" charset="0"/>
              </a:rPr>
              <a:t>teledermatology</a:t>
            </a:r>
            <a:r>
              <a:rPr dirty="0">
                <a:latin typeface="Segoe UI Light" panose="020B0502040204020203" pitchFamily="34" charset="0"/>
                <a:cs typeface="Segoe UI Light" panose="020B0502040204020203" pitchFamily="34" charset="0"/>
              </a:rPr>
              <a:t> consultations. </a:t>
            </a:r>
            <a:r>
              <a:rPr dirty="0" err="1">
                <a:latin typeface="Segoe UI Light" panose="020B0502040204020203" pitchFamily="34" charset="0"/>
                <a:cs typeface="Segoe UI Light" panose="020B0502040204020203" pitchFamily="34" charset="0"/>
              </a:rPr>
              <a:t>Teledermatology</a:t>
            </a:r>
            <a:r>
              <a:rPr dirty="0">
                <a:latin typeface="Segoe UI Light" panose="020B0502040204020203" pitchFamily="34" charset="0"/>
                <a:cs typeface="Segoe UI Light" panose="020B0502040204020203" pitchFamily="34" charset="0"/>
              </a:rPr>
              <a:t> consultations substantially reduced wait times from an average of almost two months (for conventional referrals) to an average of two days. </a:t>
            </a:r>
          </a:p>
          <a:p>
            <a:pPr algn="l" defTabSz="914400">
              <a:spcBef>
                <a:spcPts val="600"/>
              </a:spcBef>
              <a:buClr>
                <a:srgbClr val="3F3F3F"/>
              </a:buClr>
              <a:buFont typeface="Arial"/>
              <a:defRPr b="0">
                <a:solidFill>
                  <a:srgbClr val="5A4F1A"/>
                </a:solidFill>
                <a:latin typeface="+mn-lt"/>
                <a:ea typeface="+mn-ea"/>
                <a:cs typeface="+mn-cs"/>
                <a:sym typeface="Roboto Light"/>
              </a:defRPr>
            </a:pPr>
            <a:r>
              <a:rPr sz="1300" dirty="0">
                <a:latin typeface="Segoe UI Light" panose="020B0502040204020203" pitchFamily="34" charset="0"/>
                <a:cs typeface="Segoe UI Light" panose="020B0502040204020203" pitchFamily="34" charset="0"/>
              </a:rPr>
              <a:t>Nearly half of </a:t>
            </a:r>
            <a:r>
              <a:rPr sz="1300" dirty="0" err="1">
                <a:latin typeface="Segoe UI Light" panose="020B0502040204020203" pitchFamily="34" charset="0"/>
                <a:cs typeface="Segoe UI Light" panose="020B0502040204020203" pitchFamily="34" charset="0"/>
              </a:rPr>
              <a:t>teledermatology</a:t>
            </a:r>
            <a:r>
              <a:rPr sz="1300" dirty="0">
                <a:latin typeface="Segoe UI Light" panose="020B0502040204020203" pitchFamily="34" charset="0"/>
                <a:cs typeface="Segoe UI Light" panose="020B0502040204020203" pitchFamily="34" charset="0"/>
              </a:rPr>
              <a:t> cases were resolved without the need for in‑person specialist appointments, and the evaluation suggested that the </a:t>
            </a:r>
            <a:r>
              <a:rPr sz="1300" dirty="0" err="1">
                <a:latin typeface="Segoe UI Light" panose="020B0502040204020203" pitchFamily="34" charset="0"/>
                <a:cs typeface="Segoe UI Light" panose="020B0502040204020203" pitchFamily="34" charset="0"/>
              </a:rPr>
              <a:t>teledermatology</a:t>
            </a:r>
            <a:r>
              <a:rPr sz="1300" dirty="0">
                <a:latin typeface="Segoe UI Light" panose="020B0502040204020203" pitchFamily="34" charset="0"/>
                <a:cs typeface="Segoe UI Light" panose="020B0502040204020203" pitchFamily="34" charset="0"/>
              </a:rPr>
              <a:t> assessments more often met quality standards. </a:t>
            </a:r>
            <a:br>
              <a:rPr sz="1300" dirty="0">
                <a:latin typeface="Segoe UI Light" panose="020B0502040204020203" pitchFamily="34" charset="0"/>
                <a:cs typeface="Segoe UI Light" panose="020B0502040204020203" pitchFamily="34" charset="0"/>
              </a:rPr>
            </a:br>
            <a:r>
              <a:rPr sz="1300" dirty="0">
                <a:latin typeface="Segoe UI Light" panose="020B0502040204020203" pitchFamily="34" charset="0"/>
                <a:cs typeface="Segoe UI Light" panose="020B0502040204020203" pitchFamily="34" charset="0"/>
              </a:rPr>
              <a:t>The service was particularly effective in improving access to dermatology expertise for people living in </a:t>
            </a:r>
            <a:br>
              <a:rPr sz="1300" dirty="0">
                <a:latin typeface="Segoe UI Light" panose="020B0502040204020203" pitchFamily="34" charset="0"/>
                <a:cs typeface="Segoe UI Light" panose="020B0502040204020203" pitchFamily="34" charset="0"/>
              </a:rPr>
            </a:br>
            <a:r>
              <a:rPr sz="1300" dirty="0">
                <a:latin typeface="Segoe UI Light" panose="020B0502040204020203" pitchFamily="34" charset="0"/>
                <a:cs typeface="Segoe UI Light" panose="020B0502040204020203" pitchFamily="34" charset="0"/>
              </a:rPr>
              <a:t>rural areas.</a:t>
            </a:r>
            <a:r>
              <a:rPr dirty="0">
                <a:latin typeface="Segoe UI Light" panose="020B0502040204020203" pitchFamily="34" charset="0"/>
                <a:cs typeface="Segoe UI Light" panose="020B0502040204020203" pitchFamily="34" charset="0"/>
              </a:rPr>
              <a:t> </a:t>
            </a:r>
            <a:endParaRPr sz="1800" dirty="0">
              <a:latin typeface="Segoe UI Light" panose="020B0502040204020203" pitchFamily="34" charset="0"/>
              <a:cs typeface="Segoe UI Light" panose="020B0502040204020203" pitchFamily="34" charset="0"/>
            </a:endParaRPr>
          </a:p>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we can learn</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Integrating </a:t>
            </a:r>
            <a:r>
              <a:rPr dirty="0" err="1">
                <a:latin typeface="Segoe UI Light" panose="020B0502040204020203" pitchFamily="34" charset="0"/>
                <a:cs typeface="Segoe UI Light" panose="020B0502040204020203" pitchFamily="34" charset="0"/>
              </a:rPr>
              <a:t>teledermatology</a:t>
            </a:r>
            <a:r>
              <a:rPr dirty="0">
                <a:latin typeface="Segoe UI Light" panose="020B0502040204020203" pitchFamily="34" charset="0"/>
                <a:cs typeface="Segoe UI Light" panose="020B0502040204020203" pitchFamily="34" charset="0"/>
              </a:rPr>
              <a:t> into routine primary care can significantly improve access to specialist dermatology expertise, shorten wait times, and enable a substantial proportion of skin conditions to be managed without face‑to‑face referral. Embedding digital consultation pathways into public health systems supports more efficient use of specialist resources while strengthening the role of primary care in managing common skin diseases.</a:t>
            </a:r>
          </a:p>
        </p:txBody>
      </p:sp>
      <p:sp>
        <p:nvSpPr>
          <p:cNvPr id="312" name="Content Placeholder 2"/>
          <p:cNvSpPr txBox="1"/>
          <p:nvPr/>
        </p:nvSpPr>
        <p:spPr>
          <a:xfrm>
            <a:off x="562067" y="1638300"/>
            <a:ext cx="2705999" cy="205997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defTabSz="914400">
              <a:spcBef>
                <a:spcPts val="800"/>
              </a:spcBef>
              <a:defRPr sz="1700" b="0" spc="-34">
                <a:solidFill>
                  <a:srgbClr val="6DB7DE"/>
                </a:solidFill>
                <a:latin typeface="Roboto Regular"/>
                <a:ea typeface="Roboto Regular"/>
                <a:cs typeface="Roboto Regular"/>
                <a:sym typeface="Roboto Regular"/>
              </a:defRPr>
            </a:lvl1pPr>
          </a:lstStyle>
          <a:p>
            <a:r>
              <a:rPr dirty="0" err="1">
                <a:latin typeface="Segoe UI Variable Display" pitchFamily="2" charset="0"/>
              </a:rPr>
              <a:t>Teledermatology</a:t>
            </a:r>
            <a:r>
              <a:rPr dirty="0">
                <a:latin typeface="Segoe UI Variable Display" pitchFamily="2" charset="0"/>
              </a:rPr>
              <a:t> reduced wait times and improved access to specialist care</a:t>
            </a:r>
          </a:p>
        </p:txBody>
      </p:sp>
      <p:sp>
        <p:nvSpPr>
          <p:cNvPr id="313" name="Title 1"/>
          <p:cNvSpPr txBox="1"/>
          <p:nvPr/>
        </p:nvSpPr>
        <p:spPr>
          <a:xfrm>
            <a:off x="537833" y="500350"/>
            <a:ext cx="2754467" cy="86867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lvl1pPr defTabSz="914400">
              <a:lnSpc>
                <a:spcPct val="90000"/>
              </a:lnSpc>
              <a:defRPr sz="3600" b="0" spc="-107">
                <a:solidFill>
                  <a:srgbClr val="6DB7DE"/>
                </a:solidFill>
                <a:latin typeface="Roboto Regular"/>
                <a:ea typeface="Roboto Regular"/>
                <a:cs typeface="Roboto Regular"/>
                <a:sym typeface="Roboto Regular"/>
              </a:defRPr>
            </a:lvl1pPr>
          </a:lstStyle>
          <a:p>
            <a:r>
              <a:rPr dirty="0">
                <a:latin typeface="Segoe UI Variable Display" pitchFamily="2" charset="0"/>
              </a:rPr>
              <a:t>Spain</a:t>
            </a:r>
          </a:p>
        </p:txBody>
      </p:sp>
      <p:sp>
        <p:nvSpPr>
          <p:cNvPr id="315" name="Content Placeholder 2"/>
          <p:cNvSpPr txBox="1"/>
          <p:nvPr/>
        </p:nvSpPr>
        <p:spPr>
          <a:xfrm>
            <a:off x="333866" y="6106182"/>
            <a:ext cx="2934200" cy="62481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l">
              <a:spcBef>
                <a:spcPts val="300"/>
              </a:spcBef>
              <a:buClr>
                <a:srgbClr val="C87F47"/>
              </a:buClr>
              <a:buFont typeface="Arial"/>
              <a:defRPr sz="800" b="0">
                <a:solidFill>
                  <a:srgbClr val="5A4F1A"/>
                </a:solidFill>
                <a:latin typeface="Roboto Regular"/>
                <a:ea typeface="Roboto Regular"/>
                <a:cs typeface="Roboto Regular"/>
                <a:sym typeface="Roboto Regular"/>
              </a:defRPr>
            </a:pPr>
            <a:r>
              <a:rPr dirty="0">
                <a:latin typeface="Segoe UI Variable Display" pitchFamily="2" charset="0"/>
              </a:rPr>
              <a:t>Reference</a:t>
            </a:r>
          </a:p>
          <a:p>
            <a:pPr marL="208799" indent="-208799" algn="l">
              <a:spcBef>
                <a:spcPts val="300"/>
              </a:spcBef>
              <a:buClr>
                <a:srgbClr val="C87F47"/>
              </a:buClr>
              <a:buSzPct val="100000"/>
              <a:buFont typeface="Arial"/>
              <a:buAutoNum type="arabicPeriod"/>
              <a:defRPr sz="8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Sánchez-Martín E, Moreno-Sánchez I, Morán-Sánchez M</a:t>
            </a:r>
            <a:r>
              <a:rPr i="1" dirty="0">
                <a:latin typeface="Arial"/>
                <a:ea typeface="Arial"/>
                <a:cs typeface="Arial"/>
                <a:sym typeface="Arial"/>
              </a:rPr>
              <a:t>, </a:t>
            </a:r>
            <a:r>
              <a:rPr i="1" dirty="0">
                <a:latin typeface="Segoe UI Light" panose="020B0502040204020203" pitchFamily="34" charset="0"/>
                <a:cs typeface="Segoe UI Light" panose="020B0502040204020203" pitchFamily="34" charset="0"/>
              </a:rPr>
              <a:t>et al.</a:t>
            </a:r>
            <a:r>
              <a:rPr dirty="0">
                <a:latin typeface="Segoe UI Light" panose="020B0502040204020203" pitchFamily="34" charset="0"/>
                <a:cs typeface="Segoe UI Light" panose="020B0502040204020203" pitchFamily="34" charset="0"/>
              </a:rPr>
              <a:t> 2024. </a:t>
            </a:r>
            <a:r>
              <a:rPr i="1" dirty="0">
                <a:latin typeface="Segoe UI Light" panose="020B0502040204020203" pitchFamily="34" charset="0"/>
                <a:cs typeface="Segoe UI Light" panose="020B0502040204020203" pitchFamily="34" charset="0"/>
              </a:rPr>
              <a:t>BMC Prim Care</a:t>
            </a:r>
            <a:r>
              <a:rPr dirty="0">
                <a:latin typeface="Segoe UI Light" panose="020B0502040204020203" pitchFamily="34" charset="0"/>
                <a:cs typeface="Segoe UI Light" panose="020B0502040204020203" pitchFamily="34" charset="0"/>
              </a:rPr>
              <a:t> 25(1): 227</a:t>
            </a:r>
            <a:r>
              <a:rPr dirty="0">
                <a:solidFill>
                  <a:srgbClr val="000000"/>
                </a:solidFill>
                <a:latin typeface="Segoe UI Light" panose="020B0502040204020203" pitchFamily="34" charset="0"/>
                <a:cs typeface="Segoe UI Light" panose="020B0502040204020203" pitchFamily="34" charset="0"/>
              </a:rPr>
              <a:t> </a:t>
            </a:r>
          </a:p>
        </p:txBody>
      </p:sp>
      <p:sp>
        <p:nvSpPr>
          <p:cNvPr id="3" name="Text">
            <a:extLst>
              <a:ext uri="{FF2B5EF4-FFF2-40B4-BE49-F238E27FC236}">
                <a16:creationId xmlns:a16="http://schemas.microsoft.com/office/drawing/2014/main" id="{3B2DA8FD-0FF2-EEC1-83AE-73BFE6812103}"/>
              </a:ext>
            </a:extLst>
          </p:cNvPr>
          <p:cNvSpPr txBox="1"/>
          <p:nvPr/>
        </p:nvSpPr>
        <p:spPr>
          <a:xfrm>
            <a:off x="11861079" y="6493337"/>
            <a:ext cx="149079" cy="19236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18</a:t>
            </a:fld>
            <a:endParaRPr dirty="0">
              <a:latin typeface="Segoe UI Light" panose="020B0502040204020203" pitchFamily="34" charset="0"/>
              <a:cs typeface="Segoe UI Light" panose="020B0502040204020203" pitchFamily="34" charset="0"/>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6BCE"/>
        </a:solidFill>
        <a:effectLst/>
      </p:bgPr>
    </p:bg>
    <p:spTree>
      <p:nvGrpSpPr>
        <p:cNvPr id="1" name=""/>
        <p:cNvGrpSpPr/>
        <p:nvPr/>
      </p:nvGrpSpPr>
      <p:grpSpPr>
        <a:xfrm>
          <a:off x="0" y="0"/>
          <a:ext cx="0" cy="0"/>
          <a:chOff x="0" y="0"/>
          <a:chExt cx="0" cy="0"/>
        </a:xfrm>
      </p:grpSpPr>
      <p:sp>
        <p:nvSpPr>
          <p:cNvPr id="326" name="Content Placeholder 2"/>
          <p:cNvSpPr txBox="1"/>
          <p:nvPr/>
        </p:nvSpPr>
        <p:spPr>
          <a:xfrm>
            <a:off x="3701062" y="1424497"/>
            <a:ext cx="7865427" cy="5420803"/>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happened</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In an 18-month feasibility study between 2015 and 2017, nurses and general physicians from health regions without access to dermatologists received training on the diagnosis and management of common skin diseases. They were also given access to a </a:t>
            </a:r>
            <a:r>
              <a:rPr dirty="0" err="1">
                <a:latin typeface="Segoe UI Light" panose="020B0502040204020203" pitchFamily="34" charset="0"/>
                <a:cs typeface="Segoe UI Light" panose="020B0502040204020203" pitchFamily="34" charset="0"/>
              </a:rPr>
              <a:t>teledermatology</a:t>
            </a:r>
            <a:r>
              <a:rPr dirty="0">
                <a:latin typeface="Segoe UI Light" panose="020B0502040204020203" pitchFamily="34" charset="0"/>
                <a:cs typeface="Segoe UI Light" panose="020B0502040204020203" pitchFamily="34" charset="0"/>
              </a:rPr>
              <a:t> platform and instructed to refer all cases beyond their training and competency by uploading photographs and a concise patient history. Referrals were evaluated by a dermatologist, who provided a diagnosis and treatment recommendations. </a:t>
            </a: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Before the study, some of the nurses involved in the study had never used a computer, only some clinics had internet access and none had access to a digital camera. The necessary equipment and training were provided as part of the study. </a:t>
            </a:r>
            <a:endParaRPr sz="1800" dirty="0">
              <a:latin typeface="Segoe UI Light" panose="020B0502040204020203" pitchFamily="34" charset="0"/>
              <a:cs typeface="Segoe UI Light" panose="020B0502040204020203" pitchFamily="34" charset="0"/>
            </a:endParaRPr>
          </a:p>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was achieved</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Healthcare professional training resulted in a significant decrease in the proportion of inconclusive dermatological diagnoses, from 54%  in the six months before training to 12% in the six months after training.</a:t>
            </a: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Over the course of one year, 180 patients were reviewed via the </a:t>
            </a:r>
            <a:r>
              <a:rPr dirty="0" err="1">
                <a:latin typeface="Segoe UI Light" panose="020B0502040204020203" pitchFamily="34" charset="0"/>
                <a:cs typeface="Segoe UI Light" panose="020B0502040204020203" pitchFamily="34" charset="0"/>
              </a:rPr>
              <a:t>teledermatology</a:t>
            </a:r>
            <a:r>
              <a:rPr dirty="0">
                <a:latin typeface="Segoe UI Light" panose="020B0502040204020203" pitchFamily="34" charset="0"/>
                <a:cs typeface="Segoe UI Light" panose="020B0502040204020203" pitchFamily="34" charset="0"/>
              </a:rPr>
              <a:t> platform; 96% were diagnosed successfully and managed locally. In a few cases, a diagnosis could not be made because of poor photo quality, and a small number of patients required biopsy. </a:t>
            </a: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Interviews with a sample of healthcare workers and patients found a high level of satisfaction with the intervention. Patients in particular highly valued the service and the ability to receive care locally.</a:t>
            </a:r>
            <a:endParaRPr sz="1800" dirty="0">
              <a:latin typeface="Segoe UI Light" panose="020B0502040204020203" pitchFamily="34" charset="0"/>
              <a:cs typeface="Segoe UI Light" panose="020B0502040204020203" pitchFamily="34" charset="0"/>
            </a:endParaRPr>
          </a:p>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we can learn</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Simple, low-cost initiatives that incorporate targeted training and digital tools can significantly improve access to accurate diagnosis and care for a broad range of skin diseases. While limited IT infrastructure can present challenges in some settings, basic training and equipment can overcome perceived barriers to the </a:t>
            </a:r>
            <a:r>
              <a:rPr dirty="0" err="1">
                <a:latin typeface="Segoe UI Light" panose="020B0502040204020203" pitchFamily="34" charset="0"/>
                <a:cs typeface="Segoe UI Light" panose="020B0502040204020203" pitchFamily="34" charset="0"/>
              </a:rPr>
              <a:t>digitalisation</a:t>
            </a:r>
            <a:r>
              <a:rPr dirty="0">
                <a:latin typeface="Segoe UI Light" panose="020B0502040204020203" pitchFamily="34" charset="0"/>
                <a:cs typeface="Segoe UI Light" panose="020B0502040204020203" pitchFamily="34" charset="0"/>
              </a:rPr>
              <a:t> of care.</a:t>
            </a:r>
          </a:p>
        </p:txBody>
      </p:sp>
      <p:sp>
        <p:nvSpPr>
          <p:cNvPr id="327" name="Content Placeholder 2"/>
          <p:cNvSpPr txBox="1"/>
          <p:nvPr/>
        </p:nvSpPr>
        <p:spPr>
          <a:xfrm>
            <a:off x="565763" y="1651000"/>
            <a:ext cx="2682142" cy="205997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914400">
              <a:spcBef>
                <a:spcPts val="800"/>
              </a:spcBef>
              <a:defRPr sz="1700" b="0" spc="-34">
                <a:solidFill>
                  <a:srgbClr val="6DB7DE"/>
                </a:solidFill>
                <a:latin typeface="Roboto Regular"/>
                <a:ea typeface="Roboto Regular"/>
                <a:cs typeface="Roboto Regular"/>
                <a:sym typeface="Roboto Regular"/>
              </a:defRPr>
            </a:pPr>
            <a:r>
              <a:rPr dirty="0">
                <a:latin typeface="Segoe UI Variable Display" pitchFamily="2" charset="0"/>
              </a:rPr>
              <a:t>Primary care training </a:t>
            </a:r>
            <a:br>
              <a:rPr dirty="0">
                <a:latin typeface="Segoe UI Variable Display" pitchFamily="2" charset="0"/>
              </a:rPr>
            </a:br>
            <a:r>
              <a:rPr dirty="0">
                <a:latin typeface="Segoe UI Variable Display" pitchFamily="2" charset="0"/>
              </a:rPr>
              <a:t>and </a:t>
            </a:r>
            <a:r>
              <a:rPr dirty="0" err="1">
                <a:latin typeface="Segoe UI Variable Display" pitchFamily="2" charset="0"/>
              </a:rPr>
              <a:t>teledermatology</a:t>
            </a:r>
            <a:r>
              <a:rPr dirty="0">
                <a:latin typeface="Segoe UI Variable Display" pitchFamily="2" charset="0"/>
              </a:rPr>
              <a:t> expanded access to dermatology care in rural and underserved areas</a:t>
            </a:r>
          </a:p>
        </p:txBody>
      </p:sp>
      <p:sp>
        <p:nvSpPr>
          <p:cNvPr id="328" name="Title 1"/>
          <p:cNvSpPr txBox="1"/>
          <p:nvPr/>
        </p:nvSpPr>
        <p:spPr>
          <a:xfrm>
            <a:off x="554086" y="500350"/>
            <a:ext cx="2705497" cy="62481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lvl1pPr defTabSz="914400">
              <a:lnSpc>
                <a:spcPct val="90000"/>
              </a:lnSpc>
              <a:defRPr sz="3600" b="0" spc="-107">
                <a:solidFill>
                  <a:srgbClr val="6DB7DE"/>
                </a:solidFill>
                <a:latin typeface="Roboto Regular"/>
                <a:ea typeface="Roboto Regular"/>
                <a:cs typeface="Roboto Regular"/>
                <a:sym typeface="Roboto Regular"/>
              </a:defRPr>
            </a:lvl1pPr>
          </a:lstStyle>
          <a:p>
            <a:r>
              <a:rPr dirty="0">
                <a:latin typeface="Segoe UI Variable Display" pitchFamily="2" charset="0"/>
              </a:rPr>
              <a:t>Mali</a:t>
            </a:r>
          </a:p>
        </p:txBody>
      </p:sp>
      <p:sp>
        <p:nvSpPr>
          <p:cNvPr id="329" name="Content Placeholder 2"/>
          <p:cNvSpPr txBox="1"/>
          <p:nvPr/>
        </p:nvSpPr>
        <p:spPr>
          <a:xfrm>
            <a:off x="333866" y="6117122"/>
            <a:ext cx="2914039" cy="52497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l">
              <a:spcBef>
                <a:spcPts val="300"/>
              </a:spcBef>
              <a:buClr>
                <a:srgbClr val="C87F47"/>
              </a:buClr>
              <a:buFont typeface="Arial"/>
              <a:defRPr sz="800" b="0">
                <a:solidFill>
                  <a:srgbClr val="5A4F1A"/>
                </a:solidFill>
                <a:latin typeface="Roboto Regular"/>
                <a:ea typeface="Roboto Regular"/>
                <a:cs typeface="Roboto Regular"/>
                <a:sym typeface="Roboto Regular"/>
              </a:defRPr>
            </a:pPr>
            <a:r>
              <a:rPr dirty="0">
                <a:latin typeface="Segoe UI Variable Display" pitchFamily="2" charset="0"/>
              </a:rPr>
              <a:t>Reference</a:t>
            </a:r>
          </a:p>
          <a:p>
            <a:pPr marL="207818" indent="-207818" algn="l">
              <a:spcBef>
                <a:spcPts val="300"/>
              </a:spcBef>
              <a:buClr>
                <a:srgbClr val="C87F47"/>
              </a:buClr>
              <a:buSzPct val="100000"/>
              <a:buFont typeface="Arial"/>
              <a:buAutoNum type="arabicPeriod"/>
              <a:defRPr sz="8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Faye O, Bagayoko CO, Dicko A</a:t>
            </a:r>
            <a:r>
              <a:rPr i="1" dirty="0">
                <a:latin typeface="Arial"/>
                <a:ea typeface="Arial"/>
                <a:cs typeface="Arial"/>
                <a:sym typeface="Arial"/>
              </a:rPr>
              <a:t>, </a:t>
            </a:r>
            <a:r>
              <a:rPr i="1" dirty="0">
                <a:latin typeface="Segoe UI Light" panose="020B0502040204020203" pitchFamily="34" charset="0"/>
                <a:cs typeface="Segoe UI Light" panose="020B0502040204020203" pitchFamily="34" charset="0"/>
              </a:rPr>
              <a:t>et al.</a:t>
            </a:r>
            <a:r>
              <a:rPr dirty="0">
                <a:latin typeface="Segoe UI Light" panose="020B0502040204020203" pitchFamily="34" charset="0"/>
                <a:cs typeface="Segoe UI Light" panose="020B0502040204020203" pitchFamily="34" charset="0"/>
              </a:rPr>
              <a:t> 2018. </a:t>
            </a:r>
            <a:r>
              <a:rPr i="1" dirty="0">
                <a:latin typeface="Segoe UI Light" panose="020B0502040204020203" pitchFamily="34" charset="0"/>
                <a:cs typeface="Segoe UI Light" panose="020B0502040204020203" pitchFamily="34" charset="0"/>
              </a:rPr>
              <a:t>Trop Med Infect Dis </a:t>
            </a:r>
            <a:r>
              <a:rPr dirty="0">
                <a:latin typeface="Segoe UI Light" panose="020B0502040204020203" pitchFamily="34" charset="0"/>
                <a:cs typeface="Segoe UI Light" panose="020B0502040204020203" pitchFamily="34" charset="0"/>
              </a:rPr>
              <a:t>3(3)</a:t>
            </a:r>
            <a:r>
              <a:rPr dirty="0">
                <a:solidFill>
                  <a:srgbClr val="000000"/>
                </a:solidFill>
                <a:latin typeface="Segoe UI Light" panose="020B0502040204020203" pitchFamily="34" charset="0"/>
                <a:cs typeface="Segoe UI Light" panose="020B0502040204020203" pitchFamily="34" charset="0"/>
              </a:rPr>
              <a:t> </a:t>
            </a:r>
          </a:p>
        </p:txBody>
      </p:sp>
      <p:sp>
        <p:nvSpPr>
          <p:cNvPr id="3" name="Text">
            <a:extLst>
              <a:ext uri="{FF2B5EF4-FFF2-40B4-BE49-F238E27FC236}">
                <a16:creationId xmlns:a16="http://schemas.microsoft.com/office/drawing/2014/main" id="{DC445258-6FE5-AAE0-B6D1-1EA6E24D43C7}"/>
              </a:ext>
            </a:extLst>
          </p:cNvPr>
          <p:cNvSpPr txBox="1"/>
          <p:nvPr/>
        </p:nvSpPr>
        <p:spPr>
          <a:xfrm>
            <a:off x="11861079" y="6493337"/>
            <a:ext cx="149079" cy="19236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19</a:t>
            </a:fld>
            <a:endParaRPr dirty="0">
              <a:latin typeface="Segoe UI Light" panose="020B0502040204020203" pitchFamily="34" charset="0"/>
              <a:cs typeface="Segoe UI Light" panose="020B0502040204020203" pitchFamily="34" charset="0"/>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About this toolkit"/>
          <p:cNvSpPr txBox="1"/>
          <p:nvPr/>
        </p:nvSpPr>
        <p:spPr>
          <a:xfrm>
            <a:off x="286779" y="2314476"/>
            <a:ext cx="4256464" cy="192263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gn="l" defTabSz="914400">
              <a:lnSpc>
                <a:spcPct val="80000"/>
              </a:lnSpc>
              <a:defRPr sz="6000" b="0" spc="-180">
                <a:solidFill>
                  <a:srgbClr val="FFFFFF"/>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About</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this </a:t>
            </a:r>
            <a:r>
              <a:rPr lang="en-GB" dirty="0">
                <a:latin typeface="Segoe UI Light" panose="020B0502040204020203" pitchFamily="34" charset="0"/>
                <a:cs typeface="Segoe UI Light" panose="020B0502040204020203" pitchFamily="34" charset="0"/>
              </a:rPr>
              <a:t>T</a:t>
            </a:r>
            <a:r>
              <a:rPr>
                <a:latin typeface="Segoe UI Light" panose="020B0502040204020203" pitchFamily="34" charset="0"/>
                <a:cs typeface="Segoe UI Light" panose="020B0502040204020203" pitchFamily="34" charset="0"/>
              </a:rPr>
              <a:t>oolkit</a:t>
            </a:r>
            <a:endParaRPr dirty="0">
              <a:latin typeface="Segoe UI Light" panose="020B0502040204020203" pitchFamily="34" charset="0"/>
              <a:cs typeface="Segoe UI Light" panose="020B0502040204020203" pitchFamily="34" charset="0"/>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Title 1"/>
          <p:cNvSpPr txBox="1">
            <a:spLocks noGrp="1" noRot="1" noMove="1" noResize="1" noEditPoints="1" noAdjustHandles="1" noChangeArrowheads="1" noChangeShapeType="1"/>
          </p:cNvSpPr>
          <p:nvPr/>
        </p:nvSpPr>
        <p:spPr>
          <a:xfrm>
            <a:off x="554086" y="773"/>
            <a:ext cx="2738214" cy="499578"/>
          </a:xfrm>
          <a:prstGeom prst="rect">
            <a:avLst/>
          </a:prstGeom>
          <a:solidFill>
            <a:srgbClr val="6DB7DE"/>
          </a:solidFill>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lvl1pPr>
              <a:defRPr sz="2600" b="0">
                <a:solidFill>
                  <a:srgbClr val="FFFFFF"/>
                </a:solidFill>
                <a:latin typeface="+mn-lt"/>
                <a:ea typeface="+mn-ea"/>
                <a:cs typeface="+mn-cs"/>
                <a:sym typeface="Roboto Light"/>
              </a:defRPr>
            </a:lvl1pPr>
          </a:lstStyle>
          <a:p>
            <a:r>
              <a:rPr dirty="0">
                <a:latin typeface="Segoe UI Light" panose="020B0502040204020203" pitchFamily="34" charset="0"/>
                <a:cs typeface="Segoe UI Light" panose="020B0502040204020203" pitchFamily="34" charset="0"/>
              </a:rPr>
              <a:t>Case study</a:t>
            </a:r>
          </a:p>
        </p:txBody>
      </p:sp>
      <p:sp>
        <p:nvSpPr>
          <p:cNvPr id="341" name="Content Placeholder 2"/>
          <p:cNvSpPr txBox="1"/>
          <p:nvPr/>
        </p:nvSpPr>
        <p:spPr>
          <a:xfrm>
            <a:off x="3701062" y="1419933"/>
            <a:ext cx="7893774" cy="5349167"/>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happened</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Growing evidence of the psychological burden associated with skin diseases led to the development of </a:t>
            </a:r>
            <a:r>
              <a:rPr dirty="0" err="1">
                <a:latin typeface="Segoe UI Light" panose="020B0502040204020203" pitchFamily="34" charset="0"/>
                <a:cs typeface="Segoe UI Light" panose="020B0502040204020203" pitchFamily="34" charset="0"/>
              </a:rPr>
              <a:t>psychodermatology</a:t>
            </a:r>
            <a:r>
              <a:rPr dirty="0">
                <a:latin typeface="Segoe UI Light" panose="020B0502040204020203" pitchFamily="34" charset="0"/>
                <a:cs typeface="Segoe UI Light" panose="020B0502040204020203" pitchFamily="34" charset="0"/>
              </a:rPr>
              <a:t> as a </a:t>
            </a:r>
            <a:r>
              <a:rPr dirty="0" err="1">
                <a:latin typeface="Segoe UI Light" panose="020B0502040204020203" pitchFamily="34" charset="0"/>
                <a:cs typeface="Segoe UI Light" panose="020B0502040204020203" pitchFamily="34" charset="0"/>
              </a:rPr>
              <a:t>recognised</a:t>
            </a:r>
            <a:r>
              <a:rPr dirty="0">
                <a:latin typeface="Segoe UI Light" panose="020B0502040204020203" pitchFamily="34" charset="0"/>
                <a:cs typeface="Segoe UI Light" panose="020B0502040204020203" pitchFamily="34" charset="0"/>
              </a:rPr>
              <a:t> area of clinical practice. </a:t>
            </a:r>
            <a:r>
              <a:rPr u="sng" dirty="0" err="1">
                <a:latin typeface="Segoe UI Light" panose="020B0502040204020203" pitchFamily="34" charset="0"/>
                <a:ea typeface="Roboto Light" panose="02000000000000000000" pitchFamily="2" charset="0"/>
                <a:cs typeface="Segoe UI Light" panose="020B0502040204020203" pitchFamily="34" charset="0"/>
                <a:sym typeface="Roboto Regular"/>
                <a:hlinkClick r:id="rId2"/>
              </a:rPr>
              <a:t>Psychodermatology</a:t>
            </a:r>
            <a:r>
              <a:rPr u="sng" dirty="0">
                <a:latin typeface="Segoe UI Light" panose="020B0502040204020203" pitchFamily="34" charset="0"/>
                <a:ea typeface="Roboto Light" panose="02000000000000000000" pitchFamily="2" charset="0"/>
                <a:cs typeface="Segoe UI Light" panose="020B0502040204020203" pitchFamily="34" charset="0"/>
                <a:sym typeface="Roboto Regular"/>
                <a:hlinkClick r:id="rId2"/>
              </a:rPr>
              <a:t> services</a:t>
            </a:r>
            <a:r>
              <a:rPr dirty="0">
                <a:latin typeface="Segoe UI Light" panose="020B0502040204020203" pitchFamily="34" charset="0"/>
                <a:cs typeface="Segoe UI Light" panose="020B0502040204020203" pitchFamily="34" charset="0"/>
              </a:rPr>
              <a:t> are multidisciplinary models of care that integrate dermatology with psychological or psychiatric support for people whose skin conditions are associated with a significant mental health impact. It is usually delivered through specialist outpatient clinics embedded in dermatology departments in secondary care.</a:t>
            </a: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From the early 2000s onwards, a number of public hospitals introduced </a:t>
            </a:r>
            <a:r>
              <a:rPr dirty="0" err="1">
                <a:latin typeface="Segoe UI Light" panose="020B0502040204020203" pitchFamily="34" charset="0"/>
                <a:cs typeface="Segoe UI Light" panose="020B0502040204020203" pitchFamily="34" charset="0"/>
              </a:rPr>
              <a:t>psychodermatology</a:t>
            </a:r>
            <a:r>
              <a:rPr dirty="0">
                <a:latin typeface="Segoe UI Light" panose="020B0502040204020203" pitchFamily="34" charset="0"/>
                <a:cs typeface="Segoe UI Light" panose="020B0502040204020203" pitchFamily="34" charset="0"/>
              </a:rPr>
              <a:t> or joint dermatology–psychiatry clinics. In 2012, the British Association of Dermatologists formally </a:t>
            </a:r>
            <a:r>
              <a:rPr dirty="0" err="1">
                <a:latin typeface="Segoe UI Light" panose="020B0502040204020203" pitchFamily="34" charset="0"/>
                <a:cs typeface="Segoe UI Light" panose="020B0502040204020203" pitchFamily="34" charset="0"/>
              </a:rPr>
              <a:t>recognised</a:t>
            </a:r>
            <a:r>
              <a:rPr dirty="0">
                <a:latin typeface="Segoe UI Light" panose="020B0502040204020203" pitchFamily="34" charset="0"/>
                <a:cs typeface="Segoe UI Light" panose="020B0502040204020203" pitchFamily="34" charset="0"/>
              </a:rPr>
              <a:t> the importance of </a:t>
            </a:r>
            <a:r>
              <a:rPr dirty="0" err="1">
                <a:latin typeface="Segoe UI Light" panose="020B0502040204020203" pitchFamily="34" charset="0"/>
                <a:cs typeface="Segoe UI Light" panose="020B0502040204020203" pitchFamily="34" charset="0"/>
              </a:rPr>
              <a:t>psychodermatology</a:t>
            </a:r>
            <a:r>
              <a:rPr dirty="0">
                <a:latin typeface="Segoe UI Light" panose="020B0502040204020203" pitchFamily="34" charset="0"/>
                <a:cs typeface="Segoe UI Light" panose="020B0502040204020203" pitchFamily="34" charset="0"/>
              </a:rPr>
              <a:t> and published minimum standards and recommended models of care.</a:t>
            </a:r>
            <a:r>
              <a:rPr baseline="29846" dirty="0">
                <a:latin typeface="Segoe UI Light" panose="020B0502040204020203" pitchFamily="34" charset="0"/>
                <a:cs typeface="Segoe UI Light" panose="020B0502040204020203" pitchFamily="34" charset="0"/>
              </a:rPr>
              <a:t>1</a:t>
            </a:r>
            <a:endParaRPr sz="1800" dirty="0">
              <a:latin typeface="Segoe UI Light" panose="020B0502040204020203" pitchFamily="34" charset="0"/>
              <a:cs typeface="Segoe UI Light" panose="020B0502040204020203" pitchFamily="34" charset="0"/>
            </a:endParaRPr>
          </a:p>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was achieved</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Published evaluations and case studies show that </a:t>
            </a:r>
            <a:r>
              <a:rPr dirty="0" err="1">
                <a:latin typeface="Segoe UI Light" panose="020B0502040204020203" pitchFamily="34" charset="0"/>
                <a:cs typeface="Segoe UI Light" panose="020B0502040204020203" pitchFamily="34" charset="0"/>
              </a:rPr>
              <a:t>psychodermatology</a:t>
            </a:r>
            <a:r>
              <a:rPr dirty="0">
                <a:latin typeface="Segoe UI Light" panose="020B0502040204020203" pitchFamily="34" charset="0"/>
                <a:cs typeface="Segoe UI Light" panose="020B0502040204020203" pitchFamily="34" charset="0"/>
              </a:rPr>
              <a:t> services can:</a:t>
            </a:r>
            <a:r>
              <a:rPr baseline="29846" dirty="0">
                <a:latin typeface="Segoe UI Light" panose="020B0502040204020203" pitchFamily="34" charset="0"/>
                <a:cs typeface="Segoe UI Light" panose="020B0502040204020203" pitchFamily="34" charset="0"/>
              </a:rPr>
              <a:t>2</a:t>
            </a:r>
            <a:r>
              <a:rPr lang="en-GB" baseline="29846" dirty="0">
                <a:latin typeface="Segoe UI Light" panose="020B0502040204020203" pitchFamily="34" charset="0"/>
                <a:cs typeface="Segoe UI Light" panose="020B0502040204020203" pitchFamily="34" charset="0"/>
              </a:rPr>
              <a:t> </a:t>
            </a:r>
            <a:r>
              <a:rPr baseline="29846" dirty="0">
                <a:latin typeface="Segoe UI Light" panose="020B0502040204020203" pitchFamily="34" charset="0"/>
                <a:cs typeface="Segoe UI Light" panose="020B0502040204020203" pitchFamily="34" charset="0"/>
              </a:rPr>
              <a:t>3</a:t>
            </a:r>
            <a:endParaRPr baseline="28923" dirty="0">
              <a:latin typeface="Segoe UI Light" panose="020B0502040204020203" pitchFamily="34" charset="0"/>
              <a:cs typeface="Segoe UI Light" panose="020B0502040204020203" pitchFamily="34" charset="0"/>
            </a:endParaRPr>
          </a:p>
          <a:p>
            <a:pPr marL="200025" indent="-200025" algn="l" defTabSz="914400">
              <a:spcBef>
                <a:spcPts val="600"/>
              </a:spcBef>
              <a:buClr>
                <a:srgbClr val="6DB7DE"/>
              </a:buClr>
              <a:buSzPct val="100000"/>
              <a:buFont typeface="Arial"/>
              <a:buChar char="•"/>
              <a:defRPr sz="1300" b="0">
                <a:solidFill>
                  <a:srgbClr val="5A4F1A"/>
                </a:solidFill>
                <a:latin typeface="Roboto Regular"/>
                <a:ea typeface="Roboto Regular"/>
                <a:cs typeface="Roboto Regular"/>
                <a:sym typeface="Roboto Regular"/>
              </a:defRPr>
            </a:pPr>
            <a:r>
              <a:rPr dirty="0">
                <a:latin typeface="Segoe UI Light" panose="020B0502040204020203" pitchFamily="34" charset="0"/>
                <a:ea typeface="Roboto Light" panose="02000000000000000000" pitchFamily="2" charset="0"/>
                <a:cs typeface="Segoe UI Light" panose="020B0502040204020203" pitchFamily="34" charset="0"/>
              </a:rPr>
              <a:t>improve the identification and management of psychological distress in people with skin disease</a:t>
            </a:r>
          </a:p>
          <a:p>
            <a:pPr marL="200025" indent="-200025" algn="l" defTabSz="914400">
              <a:spcBef>
                <a:spcPts val="600"/>
              </a:spcBef>
              <a:buClr>
                <a:srgbClr val="6DB7DE"/>
              </a:buClr>
              <a:buSzPct val="100000"/>
              <a:buFont typeface="Arial"/>
              <a:buChar char="•"/>
              <a:defRPr sz="1300" b="0">
                <a:solidFill>
                  <a:srgbClr val="5A4F1A"/>
                </a:solidFill>
                <a:latin typeface="Roboto Regular"/>
                <a:ea typeface="Roboto Regular"/>
                <a:cs typeface="Roboto Regular"/>
                <a:sym typeface="Roboto Regular"/>
              </a:defRPr>
            </a:pPr>
            <a:r>
              <a:rPr dirty="0">
                <a:latin typeface="Segoe UI Light" panose="020B0502040204020203" pitchFamily="34" charset="0"/>
                <a:ea typeface="Roboto Light" panose="02000000000000000000" pitchFamily="2" charset="0"/>
                <a:cs typeface="Segoe UI Light" panose="020B0502040204020203" pitchFamily="34" charset="0"/>
              </a:rPr>
              <a:t>reduce repeated consultations and high use of unplanned services </a:t>
            </a:r>
          </a:p>
          <a:p>
            <a:pPr marL="200025" indent="-200025" algn="l" defTabSz="914400">
              <a:spcBef>
                <a:spcPts val="600"/>
              </a:spcBef>
              <a:buClr>
                <a:srgbClr val="6DB7DE"/>
              </a:buClr>
              <a:buSzPct val="100000"/>
              <a:buFont typeface="Arial"/>
              <a:buChar char="•"/>
              <a:defRPr sz="1300" b="0">
                <a:solidFill>
                  <a:srgbClr val="5A4F1A"/>
                </a:solidFill>
                <a:latin typeface="Roboto Regular"/>
                <a:ea typeface="Roboto Regular"/>
                <a:cs typeface="Roboto Regular"/>
                <a:sym typeface="Roboto Regular"/>
              </a:defRPr>
            </a:pPr>
            <a:r>
              <a:rPr dirty="0">
                <a:latin typeface="Segoe UI Light" panose="020B0502040204020203" pitchFamily="34" charset="0"/>
                <a:ea typeface="Roboto Light" panose="02000000000000000000" pitchFamily="2" charset="0"/>
                <a:cs typeface="Segoe UI Light" panose="020B0502040204020203" pitchFamily="34" charset="0"/>
              </a:rPr>
              <a:t>generate significant cost savings – often thousands of pounds per patient per year – by addressing unmet psychological needs and reducing inefficiencies in care pathways.</a:t>
            </a:r>
          </a:p>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we can learn</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300" b="0">
                <a:solidFill>
                  <a:srgbClr val="5A4F1A"/>
                </a:solidFill>
                <a:latin typeface="+mn-lt"/>
                <a:ea typeface="+mn-ea"/>
                <a:cs typeface="+mn-cs"/>
                <a:sym typeface="Roboto Light"/>
              </a:defRPr>
            </a:pPr>
            <a:r>
              <a:rPr dirty="0" err="1">
                <a:latin typeface="Segoe UI Light" panose="020B0502040204020203" pitchFamily="34" charset="0"/>
                <a:cs typeface="Segoe UI Light" panose="020B0502040204020203" pitchFamily="34" charset="0"/>
              </a:rPr>
              <a:t>Psychodermatology</a:t>
            </a:r>
            <a:r>
              <a:rPr dirty="0">
                <a:latin typeface="Segoe UI Light" panose="020B0502040204020203" pitchFamily="34" charset="0"/>
                <a:cs typeface="Segoe UI Light" panose="020B0502040204020203" pitchFamily="34" charset="0"/>
              </a:rPr>
              <a:t> demonstrates how skin diseases can be addressed in pe</a:t>
            </a:r>
            <a:r>
              <a:rPr lang="en-GB" dirty="0" err="1">
                <a:latin typeface="Segoe UI Light" panose="020B0502040204020203" pitchFamily="34" charset="0"/>
                <a:cs typeface="Segoe UI Light" panose="020B0502040204020203" pitchFamily="34" charset="0"/>
              </a:rPr>
              <a:t>rson</a:t>
            </a:r>
            <a:r>
              <a:rPr dirty="0">
                <a:latin typeface="Segoe UI Light" panose="020B0502040204020203" pitchFamily="34" charset="0"/>
                <a:cs typeface="Segoe UI Light" panose="020B0502040204020203" pitchFamily="34" charset="0"/>
              </a:rPr>
              <a:t>‑</a:t>
            </a:r>
            <a:r>
              <a:rPr dirty="0" err="1">
                <a:latin typeface="Segoe UI Light" panose="020B0502040204020203" pitchFamily="34" charset="0"/>
                <a:cs typeface="Segoe UI Light" panose="020B0502040204020203" pitchFamily="34" charset="0"/>
              </a:rPr>
              <a:t>centred</a:t>
            </a:r>
            <a:r>
              <a:rPr dirty="0">
                <a:latin typeface="Segoe UI Light" panose="020B0502040204020203" pitchFamily="34" charset="0"/>
                <a:cs typeface="Segoe UI Light" panose="020B0502040204020203" pitchFamily="34" charset="0"/>
              </a:rPr>
              <a:t>, integrated care models, aligning dermatology with mental health policy objectives and improving outcomes for </a:t>
            </a:r>
            <a:r>
              <a:rPr lang="en-GB" dirty="0">
                <a:latin typeface="Segoe UI Light" panose="020B0502040204020203" pitchFamily="34" charset="0"/>
                <a:cs typeface="Segoe UI Light" panose="020B0502040204020203" pitchFamily="34" charset="0"/>
              </a:rPr>
              <a:t>individuals</a:t>
            </a:r>
            <a:r>
              <a:rPr dirty="0">
                <a:latin typeface="Segoe UI Light" panose="020B0502040204020203" pitchFamily="34" charset="0"/>
                <a:cs typeface="Segoe UI Light" panose="020B0502040204020203" pitchFamily="34" charset="0"/>
              </a:rPr>
              <a:t> with complex needs.</a:t>
            </a:r>
          </a:p>
        </p:txBody>
      </p:sp>
      <p:sp>
        <p:nvSpPr>
          <p:cNvPr id="342" name="Content Placeholder 2"/>
          <p:cNvSpPr txBox="1"/>
          <p:nvPr/>
        </p:nvSpPr>
        <p:spPr>
          <a:xfrm>
            <a:off x="557057" y="1651000"/>
            <a:ext cx="2716019" cy="205997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914400">
              <a:spcBef>
                <a:spcPts val="800"/>
              </a:spcBef>
              <a:defRPr sz="1700" b="0" spc="-34">
                <a:solidFill>
                  <a:srgbClr val="6DB7DE"/>
                </a:solidFill>
                <a:latin typeface="Roboto Regular"/>
                <a:ea typeface="Roboto Regular"/>
                <a:cs typeface="Roboto Regular"/>
                <a:sym typeface="Roboto Regular"/>
              </a:defRPr>
            </a:pPr>
            <a:r>
              <a:rPr dirty="0">
                <a:latin typeface="Segoe UI Variable Display" pitchFamily="2" charset="0"/>
              </a:rPr>
              <a:t>The introduction of </a:t>
            </a:r>
            <a:r>
              <a:rPr dirty="0" err="1">
                <a:latin typeface="Segoe UI Variable Display" pitchFamily="2" charset="0"/>
              </a:rPr>
              <a:t>psychodermatology</a:t>
            </a:r>
            <a:r>
              <a:rPr dirty="0">
                <a:latin typeface="Segoe UI Variable Display" pitchFamily="2" charset="0"/>
              </a:rPr>
              <a:t> </a:t>
            </a:r>
            <a:br>
              <a:rPr dirty="0">
                <a:latin typeface="Segoe UI Variable Display" pitchFamily="2" charset="0"/>
              </a:rPr>
            </a:br>
            <a:r>
              <a:rPr dirty="0">
                <a:latin typeface="Segoe UI Variable Display" pitchFamily="2" charset="0"/>
              </a:rPr>
              <a:t>services improved care </a:t>
            </a:r>
            <a:br>
              <a:rPr dirty="0">
                <a:latin typeface="Segoe UI Variable Display" pitchFamily="2" charset="0"/>
              </a:rPr>
            </a:br>
            <a:r>
              <a:rPr dirty="0">
                <a:latin typeface="Segoe UI Variable Display" pitchFamily="2" charset="0"/>
              </a:rPr>
              <a:t>and reduced costs</a:t>
            </a:r>
          </a:p>
        </p:txBody>
      </p:sp>
      <p:sp>
        <p:nvSpPr>
          <p:cNvPr id="343" name="Title 1"/>
          <p:cNvSpPr txBox="1"/>
          <p:nvPr/>
        </p:nvSpPr>
        <p:spPr>
          <a:xfrm>
            <a:off x="554086" y="500350"/>
            <a:ext cx="2738214" cy="140192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defTabSz="914400">
              <a:lnSpc>
                <a:spcPct val="80000"/>
              </a:lnSpc>
              <a:defRPr sz="3600" b="0" spc="-107">
                <a:solidFill>
                  <a:srgbClr val="6DB7DE"/>
                </a:solidFill>
                <a:latin typeface="Roboto Regular"/>
                <a:ea typeface="Roboto Regular"/>
                <a:cs typeface="Roboto Regular"/>
                <a:sym typeface="Roboto Regular"/>
              </a:defRPr>
            </a:pPr>
            <a:r>
              <a:rPr dirty="0">
                <a:latin typeface="Segoe UI Variable Display" pitchFamily="2" charset="0"/>
              </a:rPr>
              <a:t>United</a:t>
            </a:r>
            <a:br>
              <a:rPr dirty="0">
                <a:latin typeface="Segoe UI Variable Display" pitchFamily="2" charset="0"/>
              </a:rPr>
            </a:br>
            <a:r>
              <a:rPr dirty="0">
                <a:latin typeface="Segoe UI Variable Display" pitchFamily="2" charset="0"/>
              </a:rPr>
              <a:t>Kingdom</a:t>
            </a:r>
          </a:p>
        </p:txBody>
      </p:sp>
      <p:sp>
        <p:nvSpPr>
          <p:cNvPr id="345" name="Content Placeholder 2"/>
          <p:cNvSpPr txBox="1"/>
          <p:nvPr/>
        </p:nvSpPr>
        <p:spPr>
          <a:xfrm>
            <a:off x="330314" y="5649938"/>
            <a:ext cx="2942762" cy="93957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l">
              <a:spcBef>
                <a:spcPts val="300"/>
              </a:spcBef>
              <a:buClr>
                <a:srgbClr val="C87F47"/>
              </a:buClr>
              <a:buFont typeface="Arial"/>
              <a:defRPr sz="800" b="0">
                <a:solidFill>
                  <a:srgbClr val="5A4F1A"/>
                </a:solidFill>
                <a:latin typeface="Roboto Regular"/>
                <a:ea typeface="Roboto Regular"/>
                <a:cs typeface="Roboto Regular"/>
                <a:sym typeface="Roboto Regular"/>
              </a:defRPr>
            </a:pPr>
            <a:r>
              <a:rPr dirty="0">
                <a:latin typeface="Segoe UI Variable Display" pitchFamily="2" charset="0"/>
              </a:rPr>
              <a:t>References</a:t>
            </a:r>
          </a:p>
          <a:p>
            <a:pPr marL="207818" indent="-207818" algn="l">
              <a:lnSpc>
                <a:spcPct val="110000"/>
              </a:lnSpc>
              <a:spcBef>
                <a:spcPts val="300"/>
              </a:spcBef>
              <a:buClr>
                <a:srgbClr val="C87F47"/>
              </a:buClr>
              <a:buSzPct val="100000"/>
              <a:buFont typeface="Arial"/>
              <a:buAutoNum type="arabicPeriod"/>
              <a:tabLst>
                <a:tab pos="127000" algn="l"/>
              </a:tabLst>
              <a:defRPr sz="8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Bewley A, Affleck A, Dundy C</a:t>
            </a:r>
            <a:r>
              <a:rPr i="1" dirty="0">
                <a:latin typeface="Arial"/>
                <a:ea typeface="Arial"/>
                <a:cs typeface="Arial"/>
                <a:sym typeface="Arial"/>
              </a:rPr>
              <a:t>, </a:t>
            </a:r>
            <a:r>
              <a:rPr i="1" dirty="0">
                <a:latin typeface="Segoe UI Light" panose="020B0502040204020203" pitchFamily="34" charset="0"/>
                <a:cs typeface="Segoe UI Light" panose="020B0502040204020203" pitchFamily="34" charset="0"/>
              </a:rPr>
              <a:t>et al.</a:t>
            </a:r>
            <a:r>
              <a:rPr dirty="0">
                <a:latin typeface="Segoe UI Light" panose="020B0502040204020203" pitchFamily="34" charset="0"/>
                <a:cs typeface="Segoe UI Light" panose="020B0502040204020203" pitchFamily="34" charset="0"/>
              </a:rPr>
              <a:t> 2012. </a:t>
            </a:r>
            <a:r>
              <a:rPr i="1" dirty="0">
                <a:latin typeface="Segoe UI Light" panose="020B0502040204020203" pitchFamily="34" charset="0"/>
                <a:cs typeface="Segoe UI Light" panose="020B0502040204020203" pitchFamily="34" charset="0"/>
              </a:rPr>
              <a:t>Working Party Report on Minimum Standards for </a:t>
            </a:r>
            <a:r>
              <a:rPr i="1" dirty="0" err="1">
                <a:latin typeface="Segoe UI Light" panose="020B0502040204020203" pitchFamily="34" charset="0"/>
                <a:cs typeface="Segoe UI Light" panose="020B0502040204020203" pitchFamily="34" charset="0"/>
              </a:rPr>
              <a:t>Psychodermatology</a:t>
            </a:r>
            <a:r>
              <a:rPr i="1" dirty="0">
                <a:latin typeface="Segoe UI Light" panose="020B0502040204020203" pitchFamily="34" charset="0"/>
                <a:cs typeface="Segoe UI Light" panose="020B0502040204020203" pitchFamily="34" charset="0"/>
              </a:rPr>
              <a:t> Services 2012.</a:t>
            </a:r>
            <a:endParaRPr i="1" dirty="0">
              <a:latin typeface="Arial"/>
              <a:ea typeface="Arial"/>
              <a:cs typeface="Arial"/>
              <a:sym typeface="Arial"/>
            </a:endParaRPr>
          </a:p>
          <a:p>
            <a:pPr marL="207818" indent="-207818" algn="l">
              <a:lnSpc>
                <a:spcPct val="110000"/>
              </a:lnSpc>
              <a:spcBef>
                <a:spcPts val="300"/>
              </a:spcBef>
              <a:buClr>
                <a:srgbClr val="C87F47"/>
              </a:buClr>
              <a:buSzPct val="100000"/>
              <a:buFont typeface="Arial"/>
              <a:buAutoNum type="arabicPeriod"/>
              <a:tabLst>
                <a:tab pos="127000" algn="l"/>
              </a:tabLst>
              <a:defRPr sz="8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Shah RB. 2018. </a:t>
            </a:r>
            <a:r>
              <a:rPr i="1" dirty="0">
                <a:latin typeface="Segoe UI Light" panose="020B0502040204020203" pitchFamily="34" charset="0"/>
                <a:cs typeface="Segoe UI Light" panose="020B0502040204020203" pitchFamily="34" charset="0"/>
              </a:rPr>
              <a:t>Int J </a:t>
            </a:r>
            <a:r>
              <a:rPr i="1" dirty="0" err="1">
                <a:latin typeface="Segoe UI Light" panose="020B0502040204020203" pitchFamily="34" charset="0"/>
                <a:cs typeface="Segoe UI Light" panose="020B0502040204020203" pitchFamily="34" charset="0"/>
              </a:rPr>
              <a:t>Womens</a:t>
            </a:r>
            <a:r>
              <a:rPr i="1" dirty="0">
                <a:latin typeface="Segoe UI Light" panose="020B0502040204020203" pitchFamily="34" charset="0"/>
                <a:cs typeface="Segoe UI Light" panose="020B0502040204020203" pitchFamily="34" charset="0"/>
              </a:rPr>
              <a:t> Dermatol</a:t>
            </a:r>
            <a:r>
              <a:rPr dirty="0">
                <a:latin typeface="Segoe UI Light" panose="020B0502040204020203" pitchFamily="34" charset="0"/>
                <a:cs typeface="Segoe UI Light" panose="020B0502040204020203" pitchFamily="34" charset="0"/>
              </a:rPr>
              <a:t> 4(1): 8-11</a:t>
            </a:r>
          </a:p>
          <a:p>
            <a:pPr marL="207818" indent="-207818" algn="l">
              <a:lnSpc>
                <a:spcPct val="110000"/>
              </a:lnSpc>
              <a:spcBef>
                <a:spcPts val="300"/>
              </a:spcBef>
              <a:buClr>
                <a:srgbClr val="C87F47"/>
              </a:buClr>
              <a:buSzPct val="100000"/>
              <a:buFont typeface="Arial"/>
              <a:buAutoNum type="arabicPeriod"/>
              <a:tabLst>
                <a:tab pos="127000" algn="l"/>
              </a:tabLst>
              <a:defRPr sz="8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Roberts V, Chan J, Davies J</a:t>
            </a:r>
            <a:r>
              <a:rPr i="1" dirty="0">
                <a:latin typeface="Arial"/>
                <a:ea typeface="Arial"/>
                <a:cs typeface="Arial"/>
                <a:sym typeface="Arial"/>
              </a:rPr>
              <a:t>, </a:t>
            </a:r>
            <a:r>
              <a:rPr i="1" dirty="0">
                <a:latin typeface="Segoe UI Light" panose="020B0502040204020203" pitchFamily="34" charset="0"/>
                <a:cs typeface="Segoe UI Light" panose="020B0502040204020203" pitchFamily="34" charset="0"/>
              </a:rPr>
              <a:t>et al.</a:t>
            </a:r>
            <a:r>
              <a:rPr dirty="0">
                <a:latin typeface="Segoe UI Light" panose="020B0502040204020203" pitchFamily="34" charset="0"/>
                <a:cs typeface="Segoe UI Light" panose="020B0502040204020203" pitchFamily="34" charset="0"/>
              </a:rPr>
              <a:t> 2022. </a:t>
            </a:r>
            <a:br>
              <a:rPr dirty="0">
                <a:latin typeface="Segoe UI Light" panose="020B0502040204020203" pitchFamily="34" charset="0"/>
                <a:cs typeface="Segoe UI Light" panose="020B0502040204020203" pitchFamily="34" charset="0"/>
              </a:rPr>
            </a:br>
            <a:r>
              <a:rPr i="1" dirty="0">
                <a:latin typeface="Segoe UI Light" panose="020B0502040204020203" pitchFamily="34" charset="0"/>
                <a:cs typeface="Segoe UI Light" panose="020B0502040204020203" pitchFamily="34" charset="0"/>
              </a:rPr>
              <a:t>Skin Health Dis</a:t>
            </a:r>
            <a:r>
              <a:rPr dirty="0">
                <a:latin typeface="Segoe UI Light" panose="020B0502040204020203" pitchFamily="34" charset="0"/>
                <a:cs typeface="Segoe UI Light" panose="020B0502040204020203" pitchFamily="34" charset="0"/>
              </a:rPr>
              <a:t> 2(4)</a:t>
            </a:r>
          </a:p>
        </p:txBody>
      </p:sp>
      <p:sp>
        <p:nvSpPr>
          <p:cNvPr id="3" name="Text">
            <a:extLst>
              <a:ext uri="{FF2B5EF4-FFF2-40B4-BE49-F238E27FC236}">
                <a16:creationId xmlns:a16="http://schemas.microsoft.com/office/drawing/2014/main" id="{E0B55C0D-3627-FDA7-3D3F-09098071B252}"/>
              </a:ext>
            </a:extLst>
          </p:cNvPr>
          <p:cNvSpPr txBox="1"/>
          <p:nvPr/>
        </p:nvSpPr>
        <p:spPr>
          <a:xfrm>
            <a:off x="11861079" y="6493337"/>
            <a:ext cx="149079" cy="19236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20</a:t>
            </a:fld>
            <a:endParaRPr dirty="0">
              <a:latin typeface="Segoe UI Light" panose="020B0502040204020203" pitchFamily="34" charset="0"/>
              <a:cs typeface="Segoe UI Light" panose="020B0502040204020203" pitchFamily="34" charset="0"/>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Content Placeholder 2"/>
          <p:cNvSpPr txBox="1"/>
          <p:nvPr/>
        </p:nvSpPr>
        <p:spPr>
          <a:xfrm>
            <a:off x="3701062" y="1416659"/>
            <a:ext cx="7866340" cy="5454041"/>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happened</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200" b="0">
                <a:solidFill>
                  <a:srgbClr val="5A4F1A"/>
                </a:solidFill>
                <a:latin typeface="+mn-lt"/>
                <a:ea typeface="+mn-ea"/>
                <a:cs typeface="+mn-cs"/>
                <a:sym typeface="Roboto Light"/>
              </a:defRPr>
            </a:pPr>
            <a:r>
              <a:rPr sz="1300" dirty="0">
                <a:latin typeface="Segoe UI Light" panose="020B0502040204020203" pitchFamily="34" charset="0"/>
                <a:cs typeface="Segoe UI Light" panose="020B0502040204020203" pitchFamily="34" charset="0"/>
              </a:rPr>
              <a:t>Japan established the </a:t>
            </a:r>
            <a:r>
              <a:rPr sz="1300" u="sng" dirty="0">
                <a:latin typeface="Segoe UI Light" panose="020B0502040204020203" pitchFamily="34" charset="0"/>
                <a:ea typeface="Roboto Light" panose="02000000000000000000" pitchFamily="2" charset="0"/>
                <a:cs typeface="Segoe UI Light" panose="020B0502040204020203" pitchFamily="34" charset="0"/>
                <a:sym typeface="Roboto Regular"/>
                <a:hlinkClick r:id="rId2"/>
              </a:rPr>
              <a:t>Rare Disease Data Registry of Japan (RADDAR‑J)</a:t>
            </a:r>
            <a:r>
              <a:rPr sz="1300" dirty="0">
                <a:latin typeface="Segoe UI Light" panose="020B0502040204020203" pitchFamily="34" charset="0"/>
                <a:ea typeface="Roboto Light" panose="02000000000000000000" pitchFamily="2" charset="0"/>
                <a:cs typeface="Segoe UI Light" panose="020B0502040204020203" pitchFamily="34" charset="0"/>
              </a:rPr>
              <a:t> </a:t>
            </a:r>
            <a:r>
              <a:rPr sz="1300" dirty="0">
                <a:latin typeface="Segoe UI Light" panose="020B0502040204020203" pitchFamily="34" charset="0"/>
                <a:cs typeface="Segoe UI Light" panose="020B0502040204020203" pitchFamily="34" charset="0"/>
              </a:rPr>
              <a:t>as a national platform to support registries for designated rare diseases, including rare skin diseases. RADDAR‑J was designed as a shared, flexible infrastructure that enables specialist research groups to develop and sustain disease‑specific registries using common national standards for consent, governance and data use.</a:t>
            </a:r>
            <a:r>
              <a:rPr sz="1300" baseline="29333" dirty="0">
                <a:latin typeface="Segoe UI Light" panose="020B0502040204020203" pitchFamily="34" charset="0"/>
                <a:cs typeface="Segoe UI Light" panose="020B0502040204020203" pitchFamily="34" charset="0"/>
              </a:rPr>
              <a:t>1</a:t>
            </a:r>
            <a:r>
              <a:rPr sz="1300" dirty="0">
                <a:latin typeface="Segoe UI Light" panose="020B0502040204020203" pitchFamily="34" charset="0"/>
                <a:cs typeface="Segoe UI Light" panose="020B0502040204020203" pitchFamily="34" charset="0"/>
              </a:rPr>
              <a:t> Within this framework, a national </a:t>
            </a:r>
            <a:r>
              <a:rPr lang="en-GB" sz="1300" dirty="0">
                <a:latin typeface="Segoe UI Light" panose="020B0502040204020203" pitchFamily="34" charset="0"/>
                <a:cs typeface="Segoe UI Light" panose="020B0502040204020203" pitchFamily="34" charset="0"/>
              </a:rPr>
              <a:t>r</a:t>
            </a:r>
            <a:r>
              <a:rPr sz="1300" dirty="0" err="1">
                <a:latin typeface="Segoe UI Light" panose="020B0502040204020203" pitchFamily="34" charset="0"/>
                <a:cs typeface="Segoe UI Light" panose="020B0502040204020203" pitchFamily="34" charset="0"/>
              </a:rPr>
              <a:t>esearch</a:t>
            </a:r>
            <a:r>
              <a:rPr sz="1300" dirty="0">
                <a:latin typeface="Segoe UI Light" panose="020B0502040204020203" pitchFamily="34" charset="0"/>
                <a:cs typeface="Segoe UI Light" panose="020B0502040204020203" pitchFamily="34" charset="0"/>
              </a:rPr>
              <a:t> </a:t>
            </a:r>
            <a:r>
              <a:rPr lang="en-GB" sz="1300" dirty="0">
                <a:latin typeface="Segoe UI Light" panose="020B0502040204020203" pitchFamily="34" charset="0"/>
                <a:cs typeface="Segoe UI Light" panose="020B0502040204020203" pitchFamily="34" charset="0"/>
              </a:rPr>
              <a:t>g</a:t>
            </a:r>
            <a:r>
              <a:rPr sz="1300" dirty="0" err="1">
                <a:latin typeface="Segoe UI Light" panose="020B0502040204020203" pitchFamily="34" charset="0"/>
                <a:cs typeface="Segoe UI Light" panose="020B0502040204020203" pitchFamily="34" charset="0"/>
              </a:rPr>
              <a:t>roup</a:t>
            </a:r>
            <a:r>
              <a:rPr sz="1300" dirty="0">
                <a:latin typeface="Segoe UI Light" panose="020B0502040204020203" pitchFamily="34" charset="0"/>
                <a:cs typeface="Segoe UI Light" panose="020B0502040204020203" pitchFamily="34" charset="0"/>
              </a:rPr>
              <a:t> </a:t>
            </a:r>
            <a:r>
              <a:rPr lang="en-GB" sz="1300" dirty="0">
                <a:latin typeface="Segoe UI Light" panose="020B0502040204020203" pitchFamily="34" charset="0"/>
                <a:cs typeface="Segoe UI Light" panose="020B0502040204020203" pitchFamily="34" charset="0"/>
              </a:rPr>
              <a:t>was formed </a:t>
            </a:r>
            <a:r>
              <a:rPr sz="1300" dirty="0">
                <a:latin typeface="Segoe UI Light" panose="020B0502040204020203" pitchFamily="34" charset="0"/>
                <a:cs typeface="Segoe UI Light" panose="020B0502040204020203" pitchFamily="34" charset="0"/>
              </a:rPr>
              <a:t>for </a:t>
            </a:r>
            <a:r>
              <a:rPr lang="en-GB" sz="1300" dirty="0">
                <a:latin typeface="Segoe UI Light" panose="020B0502040204020203" pitchFamily="34" charset="0"/>
                <a:cs typeface="Segoe UI Light" panose="020B0502040204020203" pitchFamily="34" charset="0"/>
              </a:rPr>
              <a:t>r</a:t>
            </a:r>
            <a:r>
              <a:rPr sz="1300" dirty="0">
                <a:latin typeface="Segoe UI Light" panose="020B0502040204020203" pitchFamily="34" charset="0"/>
                <a:cs typeface="Segoe UI Light" panose="020B0502040204020203" pitchFamily="34" charset="0"/>
              </a:rPr>
              <a:t>are and </a:t>
            </a:r>
            <a:r>
              <a:rPr lang="en-GB" sz="1300" dirty="0" err="1">
                <a:latin typeface="Segoe UI Light" panose="020B0502040204020203" pitchFamily="34" charset="0"/>
                <a:cs typeface="Segoe UI Light" panose="020B0502040204020203" pitchFamily="34" charset="0"/>
              </a:rPr>
              <a:t>i</a:t>
            </a:r>
            <a:r>
              <a:rPr sz="1300" dirty="0" err="1">
                <a:latin typeface="Segoe UI Light" panose="020B0502040204020203" pitchFamily="34" charset="0"/>
                <a:cs typeface="Segoe UI Light" panose="020B0502040204020203" pitchFamily="34" charset="0"/>
              </a:rPr>
              <a:t>ntractable</a:t>
            </a:r>
            <a:r>
              <a:rPr sz="1300" dirty="0">
                <a:latin typeface="Segoe UI Light" panose="020B0502040204020203" pitchFamily="34" charset="0"/>
                <a:cs typeface="Segoe UI Light" panose="020B0502040204020203" pitchFamily="34" charset="0"/>
              </a:rPr>
              <a:t> </a:t>
            </a:r>
            <a:r>
              <a:rPr lang="en-GB" sz="1300" dirty="0">
                <a:latin typeface="Segoe UI Light" panose="020B0502040204020203" pitchFamily="34" charset="0"/>
                <a:cs typeface="Segoe UI Light" panose="020B0502040204020203" pitchFamily="34" charset="0"/>
              </a:rPr>
              <a:t>s</a:t>
            </a:r>
            <a:r>
              <a:rPr sz="1300" dirty="0">
                <a:latin typeface="Segoe UI Light" panose="020B0502040204020203" pitchFamily="34" charset="0"/>
                <a:cs typeface="Segoe UI Light" panose="020B0502040204020203" pitchFamily="34" charset="0"/>
              </a:rPr>
              <a:t>kin </a:t>
            </a:r>
            <a:r>
              <a:rPr lang="en-GB" sz="1300" dirty="0">
                <a:latin typeface="Segoe UI Light" panose="020B0502040204020203" pitchFamily="34" charset="0"/>
                <a:cs typeface="Segoe UI Light" panose="020B0502040204020203" pitchFamily="34" charset="0"/>
              </a:rPr>
              <a:t>d</a:t>
            </a:r>
            <a:r>
              <a:rPr sz="1300" dirty="0" err="1">
                <a:latin typeface="Segoe UI Light" panose="020B0502040204020203" pitchFamily="34" charset="0"/>
                <a:cs typeface="Segoe UI Light" panose="020B0502040204020203" pitchFamily="34" charset="0"/>
              </a:rPr>
              <a:t>iseases</a:t>
            </a:r>
            <a:r>
              <a:rPr sz="1300" dirty="0">
                <a:latin typeface="Segoe UI Light" panose="020B0502040204020203" pitchFamily="34" charset="0"/>
                <a:cs typeface="Segoe UI Light" panose="020B0502040204020203" pitchFamily="34" charset="0"/>
              </a:rPr>
              <a:t>, coordinating work on conditions including epidermolysis bullosa, congenital ichthyoses, oculocutaneous albinism, pseudoxanthoma elasticum and </a:t>
            </a:r>
            <a:r>
              <a:rPr sz="1300" dirty="0" err="1">
                <a:latin typeface="Segoe UI Light" panose="020B0502040204020203" pitchFamily="34" charset="0"/>
                <a:cs typeface="Segoe UI Light" panose="020B0502040204020203" pitchFamily="34" charset="0"/>
              </a:rPr>
              <a:t>generalised</a:t>
            </a:r>
            <a:r>
              <a:rPr sz="1300" dirty="0">
                <a:latin typeface="Segoe UI Light" panose="020B0502040204020203" pitchFamily="34" charset="0"/>
                <a:cs typeface="Segoe UI Light" panose="020B0502040204020203" pitchFamily="34" charset="0"/>
              </a:rPr>
              <a:t> pustular psoriasis.</a:t>
            </a:r>
            <a:r>
              <a:rPr sz="1300" baseline="29333" dirty="0">
                <a:latin typeface="Segoe UI Light" panose="020B0502040204020203" pitchFamily="34" charset="0"/>
                <a:cs typeface="Segoe UI Light" panose="020B0502040204020203" pitchFamily="34" charset="0"/>
              </a:rPr>
              <a:t>1</a:t>
            </a:r>
            <a:endParaRPr sz="1300" dirty="0">
              <a:latin typeface="Segoe UI Light" panose="020B0502040204020203" pitchFamily="34" charset="0"/>
              <a:cs typeface="Segoe UI Light" panose="020B0502040204020203" pitchFamily="34" charset="0"/>
            </a:endParaRPr>
          </a:p>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was achieved</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200" b="0">
                <a:solidFill>
                  <a:srgbClr val="5A4F1A"/>
                </a:solidFill>
                <a:latin typeface="+mn-lt"/>
                <a:ea typeface="+mn-ea"/>
                <a:cs typeface="+mn-cs"/>
                <a:sym typeface="Roboto Light"/>
              </a:defRPr>
            </a:pPr>
            <a:r>
              <a:rPr sz="1300" dirty="0">
                <a:latin typeface="Segoe UI Light" panose="020B0502040204020203" pitchFamily="34" charset="0"/>
                <a:cs typeface="Segoe UI Light" panose="020B0502040204020203" pitchFamily="34" charset="0"/>
              </a:rPr>
              <a:t>Through the use of national data analyses, Japan has generated reliable clinical and epidemiological evidence for rare skin diseases that had been poorly </a:t>
            </a:r>
            <a:r>
              <a:rPr sz="1300" dirty="0" err="1">
                <a:latin typeface="Segoe UI Light" panose="020B0502040204020203" pitchFamily="34" charset="0"/>
                <a:cs typeface="Segoe UI Light" panose="020B0502040204020203" pitchFamily="34" charset="0"/>
              </a:rPr>
              <a:t>characterised</a:t>
            </a:r>
            <a:r>
              <a:rPr sz="1300" dirty="0">
                <a:latin typeface="Segoe UI Light" panose="020B0502040204020203" pitchFamily="34" charset="0"/>
                <a:cs typeface="Segoe UI Light" panose="020B0502040204020203" pitchFamily="34" charset="0"/>
              </a:rPr>
              <a:t> due to fragmented, small data sets. Disease‑specific patient registries have been established for several rare skin conditions, and the resulting evidence is used to inform national clinical guidance and consensus recommendations.</a:t>
            </a:r>
            <a:r>
              <a:rPr sz="1300" baseline="29333" dirty="0">
                <a:latin typeface="Segoe UI Light" panose="020B0502040204020203" pitchFamily="34" charset="0"/>
                <a:cs typeface="Segoe UI Light" panose="020B0502040204020203" pitchFamily="34" charset="0"/>
              </a:rPr>
              <a:t>2</a:t>
            </a:r>
            <a:r>
              <a:rPr sz="1300" dirty="0">
                <a:latin typeface="Segoe UI Light" panose="020B0502040204020203" pitchFamily="34" charset="0"/>
                <a:cs typeface="Segoe UI Light" panose="020B0502040204020203" pitchFamily="34" charset="0"/>
              </a:rPr>
              <a:t> These activities have increased the visibility of rare skin diseases in Japan’s rare disease policy framework and supported more structured approaches to specialist care and long‑term disease management.</a:t>
            </a:r>
            <a:r>
              <a:rPr sz="1300" baseline="29333" dirty="0">
                <a:latin typeface="Segoe UI Light" panose="020B0502040204020203" pitchFamily="34" charset="0"/>
                <a:cs typeface="Segoe UI Light" panose="020B0502040204020203" pitchFamily="34" charset="0"/>
              </a:rPr>
              <a:t>2</a:t>
            </a:r>
          </a:p>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What we can learn</a:t>
            </a:r>
            <a:endParaRPr sz="18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sz="1200" b="0">
                <a:solidFill>
                  <a:srgbClr val="5A4F1A"/>
                </a:solidFill>
                <a:latin typeface="+mn-lt"/>
                <a:ea typeface="+mn-ea"/>
                <a:cs typeface="+mn-cs"/>
                <a:sym typeface="Roboto Light"/>
              </a:defRPr>
            </a:pPr>
            <a:r>
              <a:rPr sz="1300" dirty="0">
                <a:latin typeface="Segoe UI Light" panose="020B0502040204020203" pitchFamily="34" charset="0"/>
                <a:cs typeface="Segoe UI Light" panose="020B0502040204020203" pitchFamily="34" charset="0"/>
              </a:rPr>
              <a:t>National shared registry infrastructure supports the collection of consistent, high-quality data on rare skin diseases more effectively than local registries. By </a:t>
            </a:r>
            <a:r>
              <a:rPr sz="1300" dirty="0" err="1">
                <a:latin typeface="Segoe UI Light" panose="020B0502040204020203" pitchFamily="34" charset="0"/>
                <a:cs typeface="Segoe UI Light" panose="020B0502040204020203" pitchFamily="34" charset="0"/>
              </a:rPr>
              <a:t>maximising</a:t>
            </a:r>
            <a:r>
              <a:rPr sz="1300" dirty="0">
                <a:latin typeface="Segoe UI Light" panose="020B0502040204020203" pitchFamily="34" charset="0"/>
                <a:cs typeface="Segoe UI Light" panose="020B0502040204020203" pitchFamily="34" charset="0"/>
              </a:rPr>
              <a:t> data collection and streamlining governance, information about people living with even ultra-rare skin diseases is more easily translated to clinical guidance and national policy.</a:t>
            </a:r>
          </a:p>
        </p:txBody>
      </p:sp>
      <p:sp>
        <p:nvSpPr>
          <p:cNvPr id="357" name="Content Placeholder 2"/>
          <p:cNvSpPr txBox="1"/>
          <p:nvPr/>
        </p:nvSpPr>
        <p:spPr>
          <a:xfrm>
            <a:off x="558943" y="1651000"/>
            <a:ext cx="2712247" cy="205997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914400">
              <a:spcBef>
                <a:spcPts val="800"/>
              </a:spcBef>
              <a:defRPr sz="1700" b="0" spc="-34">
                <a:solidFill>
                  <a:srgbClr val="6DB7DE"/>
                </a:solidFill>
                <a:latin typeface="Roboto Regular"/>
                <a:ea typeface="Roboto Regular"/>
                <a:cs typeface="Roboto Regular"/>
                <a:sym typeface="Roboto Regular"/>
              </a:defRPr>
            </a:pPr>
            <a:r>
              <a:rPr dirty="0">
                <a:latin typeface="Segoe UI Variable Display" pitchFamily="2" charset="0"/>
              </a:rPr>
              <a:t>A national registry infrastructure for rare </a:t>
            </a:r>
            <a:br>
              <a:rPr dirty="0">
                <a:latin typeface="Segoe UI Variable Display" pitchFamily="2" charset="0"/>
              </a:rPr>
            </a:br>
            <a:r>
              <a:rPr dirty="0">
                <a:latin typeface="Segoe UI Variable Display" pitchFamily="2" charset="0"/>
              </a:rPr>
              <a:t>skin diseases </a:t>
            </a:r>
            <a:r>
              <a:rPr dirty="0" err="1">
                <a:latin typeface="Segoe UI Variable Display" pitchFamily="2" charset="0"/>
              </a:rPr>
              <a:t>maximised</a:t>
            </a:r>
            <a:r>
              <a:rPr dirty="0">
                <a:latin typeface="Segoe UI Variable Display" pitchFamily="2" charset="0"/>
              </a:rPr>
              <a:t> data collection for </a:t>
            </a:r>
            <a:br>
              <a:rPr dirty="0">
                <a:latin typeface="Segoe UI Variable Display" pitchFamily="2" charset="0"/>
              </a:rPr>
            </a:br>
            <a:r>
              <a:rPr dirty="0">
                <a:latin typeface="Segoe UI Variable Display" pitchFamily="2" charset="0"/>
              </a:rPr>
              <a:t>clinical guidance</a:t>
            </a:r>
          </a:p>
        </p:txBody>
      </p:sp>
      <p:sp>
        <p:nvSpPr>
          <p:cNvPr id="358" name="Title 1"/>
          <p:cNvSpPr txBox="1"/>
          <p:nvPr/>
        </p:nvSpPr>
        <p:spPr>
          <a:xfrm>
            <a:off x="567138" y="500350"/>
            <a:ext cx="2695857" cy="140192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lvl1pPr defTabSz="914400">
              <a:lnSpc>
                <a:spcPct val="90000"/>
              </a:lnSpc>
              <a:defRPr sz="3600" b="0" spc="-107">
                <a:solidFill>
                  <a:srgbClr val="6DB7DE"/>
                </a:solidFill>
                <a:latin typeface="Roboto Regular"/>
                <a:ea typeface="Roboto Regular"/>
                <a:cs typeface="Roboto Regular"/>
                <a:sym typeface="Roboto Regular"/>
              </a:defRPr>
            </a:lvl1pPr>
          </a:lstStyle>
          <a:p>
            <a:r>
              <a:rPr dirty="0">
                <a:latin typeface="Segoe UI Variable Display" pitchFamily="2" charset="0"/>
              </a:rPr>
              <a:t>Japan</a:t>
            </a:r>
          </a:p>
        </p:txBody>
      </p:sp>
      <p:sp>
        <p:nvSpPr>
          <p:cNvPr id="360" name="Content Placeholder 2"/>
          <p:cNvSpPr txBox="1"/>
          <p:nvPr/>
        </p:nvSpPr>
        <p:spPr>
          <a:xfrm>
            <a:off x="340873" y="5828812"/>
            <a:ext cx="2740143" cy="84232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algn="l">
              <a:spcBef>
                <a:spcPts val="300"/>
              </a:spcBef>
              <a:buClr>
                <a:srgbClr val="C87F47"/>
              </a:buClr>
              <a:buFont typeface="Arial"/>
              <a:defRPr sz="800" b="0">
                <a:solidFill>
                  <a:srgbClr val="5A4F1A"/>
                </a:solidFill>
                <a:latin typeface="Roboto Regular"/>
                <a:ea typeface="Roboto Regular"/>
                <a:cs typeface="Roboto Regular"/>
                <a:sym typeface="Roboto Regular"/>
              </a:defRPr>
            </a:pPr>
            <a:r>
              <a:rPr dirty="0">
                <a:latin typeface="Segoe UI Variable Display" pitchFamily="2" charset="0"/>
              </a:rPr>
              <a:t>References</a:t>
            </a:r>
          </a:p>
          <a:p>
            <a:pPr marL="207818" indent="-207818" algn="l">
              <a:lnSpc>
                <a:spcPct val="110000"/>
              </a:lnSpc>
              <a:spcBef>
                <a:spcPts val="300"/>
              </a:spcBef>
              <a:buClr>
                <a:srgbClr val="C87F47"/>
              </a:buClr>
              <a:buSzPct val="100000"/>
              <a:buFont typeface="Arial"/>
              <a:buAutoNum type="arabicPeriod"/>
              <a:defRPr sz="8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Furusawa Y, Yamaguchi I, </a:t>
            </a:r>
            <a:r>
              <a:rPr dirty="0" err="1">
                <a:latin typeface="Segoe UI Light" panose="020B0502040204020203" pitchFamily="34" charset="0"/>
                <a:cs typeface="Segoe UI Light" panose="020B0502040204020203" pitchFamily="34" charset="0"/>
              </a:rPr>
              <a:t>Yagishita</a:t>
            </a:r>
            <a:r>
              <a:rPr dirty="0">
                <a:latin typeface="Segoe UI Light" panose="020B0502040204020203" pitchFamily="34" charset="0"/>
                <a:cs typeface="Segoe UI Light" panose="020B0502040204020203" pitchFamily="34" charset="0"/>
              </a:rPr>
              <a:t> N, </a:t>
            </a:r>
            <a:r>
              <a:rPr lang="en-GB" i="1" dirty="0">
                <a:latin typeface="Segoe UI Light" panose="020B0502040204020203" pitchFamily="34" charset="0"/>
                <a:cs typeface="Segoe UI Light" panose="020B0502040204020203" pitchFamily="34" charset="0"/>
              </a:rPr>
              <a:t>et al.</a:t>
            </a:r>
            <a:r>
              <a:rPr i="1" dirty="0">
                <a:latin typeface="Segoe UI Light" panose="020B0502040204020203" pitchFamily="34" charset="0"/>
                <a:cs typeface="Segoe UI Light" panose="020B0502040204020203" pitchFamily="34" charset="0"/>
              </a:rPr>
              <a:t> </a:t>
            </a:r>
            <a:r>
              <a:rPr dirty="0">
                <a:latin typeface="Segoe UI Light" panose="020B0502040204020203" pitchFamily="34" charset="0"/>
                <a:cs typeface="Segoe UI Light" panose="020B0502040204020203" pitchFamily="34" charset="0"/>
              </a:rPr>
              <a:t>2019. Learn Health Syst</a:t>
            </a:r>
            <a:r>
              <a:rPr dirty="0">
                <a:latin typeface="Segoe UI Variable Display" pitchFamily="2" charset="0"/>
                <a:ea typeface="Roboto Regular"/>
                <a:cs typeface="Roboto Regular"/>
                <a:sym typeface="Roboto Regular"/>
              </a:rPr>
              <a:t> </a:t>
            </a:r>
            <a:r>
              <a:rPr dirty="0">
                <a:latin typeface="Segoe UI Light" panose="020B0502040204020203" pitchFamily="34" charset="0"/>
                <a:cs typeface="Segoe UI Light" panose="020B0502040204020203" pitchFamily="34" charset="0"/>
              </a:rPr>
              <a:t>3(3): e10080 </a:t>
            </a:r>
          </a:p>
          <a:p>
            <a:pPr marL="207818" indent="-207818" algn="l">
              <a:lnSpc>
                <a:spcPct val="110000"/>
              </a:lnSpc>
              <a:spcBef>
                <a:spcPts val="300"/>
              </a:spcBef>
              <a:buClr>
                <a:srgbClr val="C87F47"/>
              </a:buClr>
              <a:buSzPct val="100000"/>
              <a:buFont typeface="Arial"/>
              <a:buAutoNum type="arabicPeriod"/>
              <a:defRPr sz="800" b="0">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Akiyama M, Takeichi T, Ikeda S,</a:t>
            </a:r>
            <a:r>
              <a:rPr lang="en-GB" dirty="0">
                <a:latin typeface="Segoe UI Light" panose="020B0502040204020203" pitchFamily="34" charset="0"/>
                <a:cs typeface="Segoe UI Light" panose="020B0502040204020203" pitchFamily="34" charset="0"/>
              </a:rPr>
              <a:t> </a:t>
            </a:r>
            <a:r>
              <a:rPr lang="en-GB" i="1" dirty="0">
                <a:latin typeface="Segoe UI Light" panose="020B0502040204020203" pitchFamily="34" charset="0"/>
                <a:cs typeface="Segoe UI Light" panose="020B0502040204020203" pitchFamily="34" charset="0"/>
              </a:rPr>
              <a:t>et al.</a:t>
            </a:r>
            <a:r>
              <a:rPr i="1" dirty="0">
                <a:latin typeface="Segoe UI Light" panose="020B0502040204020203" pitchFamily="34" charset="0"/>
                <a:cs typeface="Segoe UI Light" panose="020B0502040204020203" pitchFamily="34" charset="0"/>
              </a:rPr>
              <a:t> </a:t>
            </a:r>
            <a:r>
              <a:rPr dirty="0">
                <a:latin typeface="Segoe UI Light" panose="020B0502040204020203" pitchFamily="34" charset="0"/>
                <a:cs typeface="Segoe UI Light" panose="020B0502040204020203" pitchFamily="34" charset="0"/>
              </a:rPr>
              <a:t>2025. Keio J Med</a:t>
            </a:r>
            <a:r>
              <a:rPr dirty="0">
                <a:latin typeface="Segoe UI Variable Display" pitchFamily="2" charset="0"/>
                <a:ea typeface="Roboto Regular"/>
                <a:cs typeface="Roboto Regular"/>
                <a:sym typeface="Roboto Regular"/>
              </a:rPr>
              <a:t> </a:t>
            </a:r>
            <a:r>
              <a:rPr dirty="0">
                <a:latin typeface="Segoe UI Light" panose="020B0502040204020203" pitchFamily="34" charset="0"/>
                <a:cs typeface="Segoe UI Light" panose="020B0502040204020203" pitchFamily="34" charset="0"/>
              </a:rPr>
              <a:t>74(1): 11-20</a:t>
            </a:r>
          </a:p>
        </p:txBody>
      </p:sp>
      <p:sp>
        <p:nvSpPr>
          <p:cNvPr id="3" name="Text">
            <a:extLst>
              <a:ext uri="{FF2B5EF4-FFF2-40B4-BE49-F238E27FC236}">
                <a16:creationId xmlns:a16="http://schemas.microsoft.com/office/drawing/2014/main" id="{3FF52BCC-1F68-37B9-BA0B-3A3BBC4DA1F4}"/>
              </a:ext>
            </a:extLst>
          </p:cNvPr>
          <p:cNvSpPr txBox="1"/>
          <p:nvPr/>
        </p:nvSpPr>
        <p:spPr>
          <a:xfrm>
            <a:off x="11861079" y="6493337"/>
            <a:ext cx="149079" cy="19236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21</a:t>
            </a:fld>
            <a:endParaRPr dirty="0">
              <a:latin typeface="Segoe UI Light" panose="020B0502040204020203" pitchFamily="34" charset="0"/>
              <a:cs typeface="Segoe UI Light" panose="020B0502040204020203" pitchFamily="34" charset="0"/>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hank you">
            <a:extLst>
              <a:ext uri="{FF2B5EF4-FFF2-40B4-BE49-F238E27FC236}">
                <a16:creationId xmlns:a16="http://schemas.microsoft.com/office/drawing/2014/main" id="{B386FDF6-D022-4D2C-DA67-E57D55ACB331}"/>
              </a:ext>
            </a:extLst>
          </p:cNvPr>
          <p:cNvSpPr txBox="1"/>
          <p:nvPr/>
        </p:nvSpPr>
        <p:spPr>
          <a:xfrm>
            <a:off x="666115" y="1465067"/>
            <a:ext cx="6433852" cy="2431841"/>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lstStyle>
            <a:lvl1pPr defTabSz="914400">
              <a:lnSpc>
                <a:spcPct val="80000"/>
              </a:lnSpc>
              <a:defRPr sz="10000" b="0" spc="-700">
                <a:solidFill>
                  <a:srgbClr val="FFFFFF"/>
                </a:solidFill>
                <a:latin typeface="+mn-lt"/>
                <a:ea typeface="+mn-ea"/>
                <a:cs typeface="+mn-cs"/>
                <a:sym typeface="Roboto Light"/>
              </a:defRPr>
            </a:lvl1pPr>
          </a:lstStyle>
          <a:p>
            <a:pPr algn="l">
              <a:lnSpc>
                <a:spcPct val="150000"/>
              </a:lnSpc>
            </a:pPr>
            <a:r>
              <a:rPr lang="en-GB" sz="2300" spc="0" dirty="0">
                <a:solidFill>
                  <a:schemeClr val="bg1"/>
                </a:solidFill>
                <a:latin typeface="Segoe UI Semibold" panose="020B0702040204020203" pitchFamily="34" charset="0"/>
                <a:ea typeface="Roboto Medium" panose="02000000000000000000" pitchFamily="2" charset="0"/>
                <a:cs typeface="Segoe UI Semibold" panose="020B0702040204020203" pitchFamily="34" charset="0"/>
              </a:rPr>
              <a:t>Website</a:t>
            </a:r>
          </a:p>
          <a:p>
            <a:pPr algn="l">
              <a:lnSpc>
                <a:spcPct val="150000"/>
              </a:lnSpc>
            </a:pPr>
            <a:r>
              <a:rPr lang="en-GB" sz="2300" spc="0" dirty="0">
                <a:solidFill>
                  <a:schemeClr val="bg1"/>
                </a:solidFill>
                <a:latin typeface="Segoe UI Light" panose="020B0502040204020203" pitchFamily="34" charset="0"/>
                <a:cs typeface="Segoe UI Light" panose="020B0502040204020203" pitchFamily="34" charset="0"/>
                <a:hlinkClick r:id="rId2">
                  <a:extLst>
                    <a:ext uri="{A12FA001-AC4F-418D-AE19-62706E023703}">
                      <ahyp:hlinkClr xmlns:ahyp="http://schemas.microsoft.com/office/drawing/2018/hyperlinkcolor" val="tx"/>
                    </a:ext>
                  </a:extLst>
                </a:hlinkClick>
              </a:rPr>
              <a:t>https://skinhealthcoalition.org/</a:t>
            </a:r>
            <a:endParaRPr lang="en-GB" sz="2300" spc="0" dirty="0">
              <a:solidFill>
                <a:schemeClr val="bg1"/>
              </a:solidFill>
              <a:latin typeface="Segoe UI Light" panose="020B0502040204020203" pitchFamily="34" charset="0"/>
              <a:cs typeface="Segoe UI Light" panose="020B0502040204020203" pitchFamily="34" charset="0"/>
            </a:endParaRPr>
          </a:p>
          <a:p>
            <a:pPr algn="l">
              <a:lnSpc>
                <a:spcPct val="150000"/>
              </a:lnSpc>
            </a:pPr>
            <a:r>
              <a:rPr lang="en-GB" sz="2300" spc="0" dirty="0">
                <a:solidFill>
                  <a:schemeClr val="bg1"/>
                </a:solidFill>
                <a:latin typeface="Segoe UI Semibold" panose="020B0702040204020203" pitchFamily="34" charset="0"/>
                <a:ea typeface="Roboto Medium" panose="02000000000000000000" pitchFamily="2" charset="0"/>
                <a:cs typeface="Segoe UI Semibold" panose="020B0702040204020203" pitchFamily="34" charset="0"/>
              </a:rPr>
              <a:t>Email</a:t>
            </a:r>
          </a:p>
          <a:p>
            <a:pPr algn="l">
              <a:lnSpc>
                <a:spcPct val="150000"/>
              </a:lnSpc>
            </a:pPr>
            <a:r>
              <a:rPr lang="en-GB" sz="2300" spc="0" dirty="0">
                <a:solidFill>
                  <a:schemeClr val="bg1"/>
                </a:solidFill>
                <a:latin typeface="Segoe UI Light" panose="020B0502040204020203" pitchFamily="34" charset="0"/>
                <a:cs typeface="Segoe UI Light" panose="020B0502040204020203" pitchFamily="34" charset="0"/>
                <a:hlinkClick r:id="rId3" tooltip="mailto:info@skinhealthcoalition.org">
                  <a:extLst>
                    <a:ext uri="{A12FA001-AC4F-418D-AE19-62706E023703}">
                      <ahyp:hlinkClr xmlns:ahyp="http://schemas.microsoft.com/office/drawing/2018/hyperlinkcolor" val="tx"/>
                    </a:ext>
                  </a:extLst>
                </a:hlinkClick>
              </a:rPr>
              <a:t>info@skinhealthcoalition.org</a:t>
            </a:r>
            <a:endParaRPr lang="en-GB" sz="2300" spc="0" dirty="0">
              <a:solidFill>
                <a:schemeClr val="bg1"/>
              </a:solidFill>
              <a:latin typeface="Segoe UI Light" panose="020B0502040204020203" pitchFamily="34" charset="0"/>
              <a:cs typeface="Segoe UI Light" panose="020B0502040204020203" pitchFamily="34" charset="0"/>
            </a:endParaRPr>
          </a:p>
        </p:txBody>
      </p:sp>
      <p:sp>
        <p:nvSpPr>
          <p:cNvPr id="7" name="Thank you">
            <a:extLst>
              <a:ext uri="{FF2B5EF4-FFF2-40B4-BE49-F238E27FC236}">
                <a16:creationId xmlns:a16="http://schemas.microsoft.com/office/drawing/2014/main" id="{3C00FCA4-7F3C-B738-8209-EC119D8875AB}"/>
              </a:ext>
            </a:extLst>
          </p:cNvPr>
          <p:cNvSpPr txBox="1"/>
          <p:nvPr/>
        </p:nvSpPr>
        <p:spPr>
          <a:xfrm>
            <a:off x="7373800" y="3067353"/>
            <a:ext cx="6433852" cy="51796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lstStyle>
            <a:lvl1pPr defTabSz="914400">
              <a:lnSpc>
                <a:spcPct val="80000"/>
              </a:lnSpc>
              <a:defRPr sz="10000" b="0" spc="-700">
                <a:solidFill>
                  <a:srgbClr val="FFFFFF"/>
                </a:solidFill>
                <a:latin typeface="+mn-lt"/>
                <a:ea typeface="+mn-ea"/>
                <a:cs typeface="+mn-cs"/>
                <a:sym typeface="Roboto Light"/>
              </a:defRPr>
            </a:lvl1pPr>
          </a:lstStyle>
          <a:p>
            <a:pPr algn="l">
              <a:lnSpc>
                <a:spcPct val="150000"/>
              </a:lnSpc>
            </a:pPr>
            <a:r>
              <a:rPr lang="en-GB" sz="2300" spc="0" dirty="0">
                <a:solidFill>
                  <a:schemeClr val="bg1"/>
                </a:solidFill>
                <a:latin typeface="Segoe UI Light" panose="020B0502040204020203" pitchFamily="34" charset="0"/>
                <a:ea typeface="Roboto Light" panose="02000000000000000000" pitchFamily="2" charset="0"/>
                <a:cs typeface="Segoe UI Light" panose="020B0502040204020203" pitchFamily="34" charset="0"/>
              </a:rPr>
              <a:t>Published</a:t>
            </a:r>
            <a:r>
              <a:rPr lang="en-GB" sz="2300" spc="0" dirty="0">
                <a:solidFill>
                  <a:schemeClr val="bg1"/>
                </a:solidFill>
                <a:latin typeface="Segoe UI Semibold" panose="020B0702040204020203" pitchFamily="34" charset="0"/>
                <a:ea typeface="Roboto Medium" panose="02000000000000000000" pitchFamily="2" charset="0"/>
                <a:cs typeface="Segoe UI Semibold" panose="020B0702040204020203" pitchFamily="34" charset="0"/>
              </a:rPr>
              <a:t> June 2026</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itle 1"/>
          <p:cNvSpPr txBox="1"/>
          <p:nvPr/>
        </p:nvSpPr>
        <p:spPr>
          <a:xfrm>
            <a:off x="2378480" y="559420"/>
            <a:ext cx="6437645" cy="131662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gn="l" defTabSz="914400">
              <a:lnSpc>
                <a:spcPct val="90000"/>
              </a:lnSpc>
              <a:defRPr sz="3600" b="0">
                <a:solidFill>
                  <a:srgbClr val="5A4F1A"/>
                </a:solidFill>
                <a:latin typeface="+mj-lt"/>
                <a:ea typeface="+mj-ea"/>
                <a:cs typeface="+mj-cs"/>
                <a:sym typeface="Helvetica"/>
              </a:defRPr>
            </a:pPr>
            <a:r>
              <a:rPr dirty="0">
                <a:latin typeface="Segoe UI Light" panose="020B0502040204020203" pitchFamily="34" charset="0"/>
                <a:cs typeface="Segoe UI Light" panose="020B0502040204020203" pitchFamily="34" charset="0"/>
              </a:rPr>
              <a:t>Turning a global commitment</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into national action</a:t>
            </a:r>
          </a:p>
        </p:txBody>
      </p:sp>
      <p:sp>
        <p:nvSpPr>
          <p:cNvPr id="150" name="Content Placeholder 2"/>
          <p:cNvSpPr txBox="1"/>
          <p:nvPr/>
        </p:nvSpPr>
        <p:spPr>
          <a:xfrm>
            <a:off x="2378480" y="2058021"/>
            <a:ext cx="8895667" cy="4791603"/>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algn="l" defTabSz="914400">
              <a:spcBef>
                <a:spcPts val="1600"/>
              </a:spcBef>
              <a:defRPr sz="2400" b="0" spc="-48">
                <a:solidFill>
                  <a:srgbClr val="5A4F1A"/>
                </a:solidFill>
                <a:latin typeface="Roboto Regular"/>
                <a:ea typeface="Roboto Regular"/>
                <a:cs typeface="Roboto Regular"/>
                <a:sym typeface="Roboto Regular"/>
              </a:defRPr>
            </a:pPr>
            <a:r>
              <a:rPr dirty="0">
                <a:solidFill>
                  <a:srgbClr val="5A4F1A"/>
                </a:solidFill>
                <a:latin typeface="Segoe UI Semibold" panose="020B0702040204020203" pitchFamily="34" charset="0"/>
                <a:cs typeface="Segoe UI Semibold" panose="020B0702040204020203" pitchFamily="34" charset="0"/>
              </a:rPr>
              <a:t>In 2025, the World Health Assembly adopted a </a:t>
            </a:r>
            <a:r>
              <a:rPr u="sng" dirty="0">
                <a:solidFill>
                  <a:srgbClr val="5A4F1A"/>
                </a:solidFill>
                <a:uFill>
                  <a:solidFill>
                    <a:srgbClr val="0563C1"/>
                  </a:solidFill>
                </a:uFill>
                <a:latin typeface="Segoe UI Semibold" panose="020B0702040204020203" pitchFamily="34" charset="0"/>
                <a:cs typeface="Segoe UI Semibold" panose="020B0702040204020203" pitchFamily="34" charset="0"/>
                <a:hlinkClick r:id="rId2">
                  <a:extLst>
                    <a:ext uri="{A12FA001-AC4F-418D-AE19-62706E023703}">
                      <ahyp:hlinkClr xmlns:ahyp="http://schemas.microsoft.com/office/drawing/2018/hyperlinkcolor" val="tx"/>
                    </a:ext>
                  </a:extLst>
                </a:hlinkClick>
              </a:rPr>
              <a:t>Resolution</a:t>
            </a:r>
            <a:r>
              <a:rPr dirty="0">
                <a:latin typeface="Segoe UI Semibold" panose="020B0702040204020203" pitchFamily="34" charset="0"/>
                <a:cs typeface="Segoe UI Semibold" panose="020B0702040204020203" pitchFamily="34" charset="0"/>
              </a:rPr>
              <a:t> </a:t>
            </a:r>
            <a:r>
              <a:rPr dirty="0" err="1">
                <a:solidFill>
                  <a:srgbClr val="5A4F1A"/>
                </a:solidFill>
                <a:latin typeface="Segoe UI Semibold" panose="020B0702040204020203" pitchFamily="34" charset="0"/>
                <a:cs typeface="Segoe UI Semibold" panose="020B0702040204020203" pitchFamily="34" charset="0"/>
              </a:rPr>
              <a:t>recognising</a:t>
            </a:r>
            <a:r>
              <a:rPr dirty="0">
                <a:solidFill>
                  <a:srgbClr val="5A4F1A"/>
                </a:solidFill>
                <a:latin typeface="Segoe UI Semibold" panose="020B0702040204020203" pitchFamily="34" charset="0"/>
                <a:cs typeface="Segoe UI Semibold" panose="020B0702040204020203" pitchFamily="34" charset="0"/>
              </a:rPr>
              <a:t> skin diseases as a global health priority.  </a:t>
            </a:r>
          </a:p>
          <a:p>
            <a:pPr algn="l" defTabSz="914400">
              <a:spcBef>
                <a:spcPts val="600"/>
              </a:spcBef>
              <a:defRPr b="0" spc="-28">
                <a:solidFill>
                  <a:srgbClr val="5A4F1A"/>
                </a:solidFill>
                <a:latin typeface="Roboto Regular"/>
                <a:ea typeface="Roboto Regular"/>
                <a:cs typeface="Roboto Regular"/>
                <a:sym typeface="Roboto Regular"/>
              </a:defRPr>
            </a:pPr>
            <a:r>
              <a:rPr dirty="0">
                <a:solidFill>
                  <a:srgbClr val="5A4F1A"/>
                </a:solidFill>
                <a:latin typeface="Segoe UI Variable Display" pitchFamily="2" charset="0"/>
                <a:cs typeface="Segoe UI Semibold" panose="020B0702040204020203" pitchFamily="34" charset="0"/>
              </a:rPr>
              <a:t>The Resolution calls for concrete national action, including:</a:t>
            </a:r>
            <a:endParaRPr sz="1200" spc="-24" dirty="0">
              <a:solidFill>
                <a:srgbClr val="5A4F1A"/>
              </a:solidFill>
              <a:latin typeface="Segoe UI Variable Display" pitchFamily="2" charset="0"/>
              <a:cs typeface="Segoe UI Semibold" panose="020B0702040204020203" pitchFamily="34" charset="0"/>
            </a:endParaRPr>
          </a:p>
          <a:p>
            <a:pPr marL="200025" indent="-200025"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strengthening training </a:t>
            </a:r>
            <a:r>
              <a:rPr lang="en-GB" dirty="0">
                <a:solidFill>
                  <a:srgbClr val="5A4F1A"/>
                </a:solidFill>
                <a:latin typeface="Segoe UI Light" panose="020B0502040204020203" pitchFamily="34" charset="0"/>
                <a:cs typeface="Segoe UI Light" panose="020B0502040204020203" pitchFamily="34" charset="0"/>
              </a:rPr>
              <a:t>for </a:t>
            </a:r>
            <a:r>
              <a:rPr lang="en-GB" b="0" spc="-28" dirty="0">
                <a:solidFill>
                  <a:srgbClr val="5A4F1A"/>
                </a:solidFill>
                <a:latin typeface="Segoe UI Light" panose="020B0502040204020203" pitchFamily="34" charset="0"/>
                <a:cs typeface="Segoe UI Light" panose="020B0502040204020203" pitchFamily="34" charset="0"/>
                <a:sym typeface="Roboto Light"/>
              </a:rPr>
              <a:t>healthcare professionals </a:t>
            </a:r>
            <a:r>
              <a:rPr dirty="0">
                <a:solidFill>
                  <a:srgbClr val="5A4F1A"/>
                </a:solidFill>
                <a:latin typeface="Segoe UI Light" panose="020B0502040204020203" pitchFamily="34" charset="0"/>
                <a:cs typeface="Segoe UI Light" panose="020B0502040204020203" pitchFamily="34" charset="0"/>
              </a:rPr>
              <a:t>in primary care</a:t>
            </a:r>
            <a:endParaRPr sz="1200" spc="-24" dirty="0">
              <a:solidFill>
                <a:srgbClr val="5A4F1A"/>
              </a:solidFill>
              <a:latin typeface="Segoe UI Light" panose="020B0502040204020203" pitchFamily="34" charset="0"/>
              <a:cs typeface="Segoe UI Light" panose="020B0502040204020203" pitchFamily="34" charset="0"/>
            </a:endParaRPr>
          </a:p>
          <a:p>
            <a:pPr marL="200025" indent="-200025"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expanding the use of digital technologies </a:t>
            </a:r>
            <a:endParaRPr sz="1200" spc="-24" dirty="0">
              <a:solidFill>
                <a:srgbClr val="5A4F1A"/>
              </a:solidFill>
              <a:latin typeface="Segoe UI Light" panose="020B0502040204020203" pitchFamily="34" charset="0"/>
              <a:cs typeface="Segoe UI Light" panose="020B0502040204020203" pitchFamily="34" charset="0"/>
            </a:endParaRPr>
          </a:p>
          <a:p>
            <a:pPr marL="200025" indent="-200025"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integrating skin diseases into wider health policies</a:t>
            </a:r>
            <a:endParaRPr sz="1200" spc="-24" dirty="0">
              <a:solidFill>
                <a:srgbClr val="5A4F1A"/>
              </a:solidFill>
              <a:latin typeface="Segoe UI Light" panose="020B0502040204020203" pitchFamily="34" charset="0"/>
              <a:cs typeface="Segoe UI Light" panose="020B0502040204020203" pitchFamily="34" charset="0"/>
            </a:endParaRPr>
          </a:p>
          <a:p>
            <a:pPr marL="200025" indent="-200025"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investing in research and innovation</a:t>
            </a:r>
            <a:endParaRPr lang="en-GB" sz="1200" spc="-24" dirty="0">
              <a:solidFill>
                <a:srgbClr val="5A4F1A"/>
              </a:solidFill>
              <a:latin typeface="Segoe UI Light" panose="020B0502040204020203" pitchFamily="34" charset="0"/>
              <a:cs typeface="Segoe UI Light" panose="020B0502040204020203" pitchFamily="34" charset="0"/>
            </a:endParaRPr>
          </a:p>
          <a:p>
            <a:pPr marL="200025" indent="-200025"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improving data collection and surveillance.</a:t>
            </a:r>
            <a:endParaRPr sz="1200" spc="-24" dirty="0">
              <a:solidFill>
                <a:srgbClr val="5A4F1A"/>
              </a:solidFill>
              <a:latin typeface="Segoe UI Light" panose="020B0502040204020203" pitchFamily="34" charset="0"/>
              <a:cs typeface="Segoe UI Light" panose="020B0502040204020203" pitchFamily="34" charset="0"/>
            </a:endParaRPr>
          </a:p>
          <a:p>
            <a:pPr algn="l" defTabSz="914400">
              <a:spcBef>
                <a:spcPts val="600"/>
              </a:spcBef>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By adopting the Resolution, national governments have already agreed to act. Skin disease advocates now have a unique opportunity to drive policy change and improve care for millions of people.</a:t>
            </a:r>
            <a:endParaRPr sz="2000" spc="-39" dirty="0">
              <a:solidFill>
                <a:srgbClr val="5A4F1A"/>
              </a:solidFill>
              <a:latin typeface="Segoe UI Light" panose="020B0502040204020203" pitchFamily="34" charset="0"/>
              <a:ea typeface="Calibri"/>
              <a:cs typeface="Segoe UI Light" panose="020B0502040204020203" pitchFamily="34" charset="0"/>
              <a:sym typeface="Calibri"/>
            </a:endParaRPr>
          </a:p>
          <a:p>
            <a:pPr algn="l" defTabSz="914400">
              <a:spcBef>
                <a:spcPts val="600"/>
              </a:spcBef>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The </a:t>
            </a:r>
            <a:r>
              <a:rPr dirty="0">
                <a:solidFill>
                  <a:srgbClr val="5A4F1A"/>
                </a:solidFill>
                <a:latin typeface="Segoe UI Variable Display" pitchFamily="2" charset="0"/>
                <a:ea typeface="Roboto Regular"/>
                <a:cs typeface="Segoe UI Semibold" panose="020B0702040204020203" pitchFamily="34" charset="0"/>
                <a:sym typeface="Roboto Regular"/>
              </a:rPr>
              <a:t>World Skin Health Coalition</a:t>
            </a:r>
            <a:r>
              <a:rPr dirty="0">
                <a:solidFill>
                  <a:srgbClr val="5A4F1A"/>
                </a:solidFill>
                <a:latin typeface="Segoe UI Variable Display" pitchFamily="2" charset="0"/>
                <a:cs typeface="Segoe UI Semibold" panose="020B0702040204020203" pitchFamily="34" charset="0"/>
              </a:rPr>
              <a:t> </a:t>
            </a:r>
            <a:r>
              <a:rPr dirty="0">
                <a:solidFill>
                  <a:srgbClr val="5A4F1A"/>
                </a:solidFill>
                <a:latin typeface="Segoe UI Light" panose="020B0502040204020203" pitchFamily="34" charset="0"/>
                <a:cs typeface="Segoe UI Light" panose="020B0502040204020203" pitchFamily="34" charset="0"/>
              </a:rPr>
              <a:t>and its partners were proud to support the adoption of the Resolution, which represents an overdue recognition of the immense burden that skin diseases place on individuals, communities and health systems. We are now working to support its implementation through a range of educational and advocacy activities, including this toolkit.</a:t>
            </a:r>
          </a:p>
        </p:txBody>
      </p:sp>
      <p:sp>
        <p:nvSpPr>
          <p:cNvPr id="151" name="Text"/>
          <p:cNvSpPr txBox="1"/>
          <p:nvPr/>
        </p:nvSpPr>
        <p:spPr>
          <a:xfrm>
            <a:off x="11883521" y="6493337"/>
            <a:ext cx="104195" cy="19236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3</a:t>
            </a:fld>
            <a:endParaRPr dirty="0">
              <a:latin typeface="Segoe UI Light" panose="020B0502040204020203" pitchFamily="34" charset="0"/>
              <a:cs typeface="Segoe UI Light" panose="020B0502040204020203" pitchFamily="34" charset="0"/>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 name="WSHC_white.png" descr="WSHC_white.png"/>
          <p:cNvPicPr>
            <a:picLocks noGrp="1" noRot="1" noChangeAspect="1" noMove="1" noResize="1" noEditPoints="1" noAdjustHandles="1" noChangeArrowheads="1" noChangeShapeType="1" noCrop="1"/>
          </p:cNvPicPr>
          <p:nvPr/>
        </p:nvPicPr>
        <p:blipFill>
          <a:blip r:embed="rId2"/>
          <a:srcRect t="1704" b="6291"/>
          <a:stretch>
            <a:fillRect/>
          </a:stretch>
        </p:blipFill>
        <p:spPr>
          <a:xfrm>
            <a:off x="286779" y="5916281"/>
            <a:ext cx="1153045" cy="577097"/>
          </a:xfrm>
          <a:prstGeom prst="rect">
            <a:avLst/>
          </a:prstGeom>
          <a:ln w="3175">
            <a:miter lim="400000"/>
          </a:ln>
        </p:spPr>
      </p:pic>
      <p:sp>
        <p:nvSpPr>
          <p:cNvPr id="158" name="What is this toolkit for?"/>
          <p:cNvSpPr txBox="1"/>
          <p:nvPr/>
        </p:nvSpPr>
        <p:spPr>
          <a:xfrm>
            <a:off x="2738566" y="1312331"/>
            <a:ext cx="6968868" cy="204527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defTabSz="914400">
              <a:lnSpc>
                <a:spcPct val="80000"/>
              </a:lnSpc>
              <a:defRPr sz="6000" b="0" spc="-180">
                <a:solidFill>
                  <a:srgbClr val="7D6F29"/>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What is</a:t>
            </a:r>
            <a:br>
              <a:rPr dirty="0">
                <a:latin typeface="Segoe UI Light" panose="020B0502040204020203" pitchFamily="34" charset="0"/>
                <a:cs typeface="Segoe UI Light" panose="020B0502040204020203" pitchFamily="34" charset="0"/>
              </a:rPr>
            </a:br>
            <a:r>
              <a:rPr dirty="0">
                <a:latin typeface="Segoe UI Light" panose="020B0502040204020203" pitchFamily="34" charset="0"/>
                <a:cs typeface="Segoe UI Light" panose="020B0502040204020203" pitchFamily="34" charset="0"/>
              </a:rPr>
              <a:t>this toolkit for?</a:t>
            </a:r>
          </a:p>
        </p:txBody>
      </p:sp>
      <p:sp>
        <p:nvSpPr>
          <p:cNvPr id="159" name="Aims…"/>
          <p:cNvSpPr txBox="1"/>
          <p:nvPr/>
        </p:nvSpPr>
        <p:spPr>
          <a:xfrm>
            <a:off x="3180358" y="3093354"/>
            <a:ext cx="6326145" cy="3121367"/>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Aims</a:t>
            </a:r>
            <a:endParaRPr sz="15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b="0" spc="-28">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This toolkit has been developed for patient </a:t>
            </a:r>
            <a:r>
              <a:rPr dirty="0" err="1">
                <a:latin typeface="Segoe UI Light" panose="020B0502040204020203" pitchFamily="34" charset="0"/>
                <a:cs typeface="Segoe UI Light" panose="020B0502040204020203" pitchFamily="34" charset="0"/>
              </a:rPr>
              <a:t>organisations</a:t>
            </a:r>
            <a:r>
              <a:rPr dirty="0">
                <a:latin typeface="Segoe UI Light" panose="020B0502040204020203" pitchFamily="34" charset="0"/>
                <a:cs typeface="Segoe UI Light" panose="020B0502040204020203" pitchFamily="34" charset="0"/>
              </a:rPr>
              <a:t>, healthcare professionals and industry partners to leverage the Resolution on </a:t>
            </a:r>
            <a:r>
              <a:rPr lang="en-GB" dirty="0">
                <a:latin typeface="Segoe UI Light" panose="020B0502040204020203" pitchFamily="34" charset="0"/>
                <a:cs typeface="Segoe UI Light" panose="020B0502040204020203" pitchFamily="34" charset="0"/>
              </a:rPr>
              <a:t>s</a:t>
            </a:r>
            <a:r>
              <a:rPr dirty="0">
                <a:latin typeface="Segoe UI Light" panose="020B0502040204020203" pitchFamily="34" charset="0"/>
                <a:cs typeface="Segoe UI Light" panose="020B0502040204020203" pitchFamily="34" charset="0"/>
              </a:rPr>
              <a:t>kin </a:t>
            </a:r>
            <a:r>
              <a:rPr lang="en-GB" dirty="0">
                <a:latin typeface="Segoe UI Light" panose="020B0502040204020203" pitchFamily="34" charset="0"/>
                <a:cs typeface="Segoe UI Light" panose="020B0502040204020203" pitchFamily="34" charset="0"/>
              </a:rPr>
              <a:t>d</a:t>
            </a:r>
            <a:r>
              <a:rPr dirty="0" err="1">
                <a:latin typeface="Segoe UI Light" panose="020B0502040204020203" pitchFamily="34" charset="0"/>
                <a:cs typeface="Segoe UI Light" panose="020B0502040204020203" pitchFamily="34" charset="0"/>
              </a:rPr>
              <a:t>iseases</a:t>
            </a:r>
            <a:r>
              <a:rPr dirty="0">
                <a:latin typeface="Segoe UI Light" panose="020B0502040204020203" pitchFamily="34" charset="0"/>
                <a:cs typeface="Segoe UI Light" panose="020B0502040204020203" pitchFamily="34" charset="0"/>
              </a:rPr>
              <a:t> and drive meaningful change in policy and practice. </a:t>
            </a:r>
            <a:endParaRPr sz="1500" spc="-29" dirty="0">
              <a:latin typeface="Segoe UI Light" panose="020B0502040204020203" pitchFamily="34" charset="0"/>
              <a:cs typeface="Segoe UI Light" panose="020B0502040204020203" pitchFamily="34" charset="0"/>
            </a:endParaRPr>
          </a:p>
          <a:p>
            <a:pPr algn="l" defTabSz="914400">
              <a:spcBef>
                <a:spcPts val="600"/>
              </a:spcBef>
              <a:buClr>
                <a:srgbClr val="3F3F3F"/>
              </a:buClr>
              <a:buFont typeface="Arial"/>
              <a:defRPr b="0" spc="-28">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It </a:t>
            </a:r>
            <a:r>
              <a:rPr dirty="0" err="1">
                <a:latin typeface="Segoe UI Light" panose="020B0502040204020203" pitchFamily="34" charset="0"/>
                <a:cs typeface="Segoe UI Light" panose="020B0502040204020203" pitchFamily="34" charset="0"/>
              </a:rPr>
              <a:t>summarises</a:t>
            </a:r>
            <a:r>
              <a:rPr dirty="0">
                <a:latin typeface="Segoe UI Light" panose="020B0502040204020203" pitchFamily="34" charset="0"/>
                <a:cs typeface="Segoe UI Light" panose="020B0502040204020203" pitchFamily="34" charset="0"/>
              </a:rPr>
              <a:t> the materials that have been developed for this purpose and provides further guidance and tools for engaging with policymakers and other stakeholders. It also includes case studies that demonstrate the feasibility and potential impact of implementing many of the Resolution’s policy asks. </a:t>
            </a:r>
            <a:endParaRPr sz="1500" spc="-29" dirty="0">
              <a:latin typeface="Segoe UI Light" panose="020B0502040204020203" pitchFamily="34" charset="0"/>
              <a:cs typeface="Segoe UI Light" panose="020B0502040204020203" pitchFamily="34" charset="0"/>
            </a:endParaRPr>
          </a:p>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How to use it</a:t>
            </a:r>
            <a:endParaRPr sz="1500" dirty="0">
              <a:latin typeface="Segoe UI Semibold" panose="020B0702040204020203" pitchFamily="34" charset="0"/>
              <a:cs typeface="Segoe UI Semibold" panose="020B0702040204020203" pitchFamily="34" charset="0"/>
            </a:endParaRPr>
          </a:p>
          <a:p>
            <a:pPr algn="l" defTabSz="914400">
              <a:spcBef>
                <a:spcPts val="600"/>
              </a:spcBef>
              <a:buClr>
                <a:srgbClr val="3F3F3F"/>
              </a:buClr>
              <a:buFont typeface="Arial"/>
              <a:defRPr b="0" spc="-28">
                <a:solidFill>
                  <a:srgbClr val="5A4F1A"/>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The toolkit can be used for reference or to guide internal training and discussions on policy engagement. Selected slides can also be copied or adapted and shared directly with policymakers.</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EBA2E-D5E9-A35D-7BBF-4BBBBFD60A4F}"/>
            </a:ext>
          </a:extLst>
        </p:cNvPr>
        <p:cNvGrpSpPr/>
        <p:nvPr/>
      </p:nvGrpSpPr>
      <p:grpSpPr>
        <a:xfrm>
          <a:off x="0" y="0"/>
          <a:ext cx="0" cy="0"/>
          <a:chOff x="0" y="0"/>
          <a:chExt cx="0" cy="0"/>
        </a:xfrm>
      </p:grpSpPr>
      <p:sp>
        <p:nvSpPr>
          <p:cNvPr id="167" name="Supporting materials">
            <a:extLst>
              <a:ext uri="{FF2B5EF4-FFF2-40B4-BE49-F238E27FC236}">
                <a16:creationId xmlns:a16="http://schemas.microsoft.com/office/drawing/2014/main" id="{BA8EAD43-708B-994A-B9DF-B9B834624556}"/>
              </a:ext>
            </a:extLst>
          </p:cNvPr>
          <p:cNvSpPr txBox="1"/>
          <p:nvPr/>
        </p:nvSpPr>
        <p:spPr>
          <a:xfrm>
            <a:off x="181134" y="2440212"/>
            <a:ext cx="4355089" cy="1748995"/>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defTabSz="914400">
              <a:lnSpc>
                <a:spcPct val="80000"/>
              </a:lnSpc>
              <a:defRPr sz="6000" b="0" spc="-180">
                <a:solidFill>
                  <a:srgbClr val="FFFFFF"/>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Supporting</a:t>
            </a:r>
            <a:endParaRPr lang="en-GB" dirty="0">
              <a:latin typeface="Segoe UI Light" panose="020B0502040204020203" pitchFamily="34" charset="0"/>
              <a:cs typeface="Segoe UI Light" panose="020B0502040204020203" pitchFamily="34" charset="0"/>
            </a:endParaRPr>
          </a:p>
          <a:p>
            <a:pPr defTabSz="914400">
              <a:lnSpc>
                <a:spcPct val="80000"/>
              </a:lnSpc>
              <a:defRPr sz="6000" b="0" spc="-180">
                <a:solidFill>
                  <a:srgbClr val="FFFFFF"/>
                </a:solidFill>
                <a:latin typeface="+mn-lt"/>
                <a:ea typeface="+mn-ea"/>
                <a:cs typeface="+mn-cs"/>
                <a:sym typeface="Roboto Light"/>
              </a:defRPr>
            </a:pPr>
            <a:r>
              <a:rPr dirty="0">
                <a:latin typeface="Segoe UI Light" panose="020B0502040204020203" pitchFamily="34" charset="0"/>
                <a:cs typeface="Segoe UI Light" panose="020B0502040204020203" pitchFamily="34" charset="0"/>
              </a:rPr>
              <a:t>materials</a:t>
            </a:r>
          </a:p>
        </p:txBody>
      </p:sp>
      <p:sp>
        <p:nvSpPr>
          <p:cNvPr id="168" name="This toolkit aligns with a set of supporting materials that can be downloaded here.…">
            <a:extLst>
              <a:ext uri="{FF2B5EF4-FFF2-40B4-BE49-F238E27FC236}">
                <a16:creationId xmlns:a16="http://schemas.microsoft.com/office/drawing/2014/main" id="{15F046A9-9C39-E04D-0619-530B4892697F}"/>
              </a:ext>
            </a:extLst>
          </p:cNvPr>
          <p:cNvSpPr txBox="1"/>
          <p:nvPr/>
        </p:nvSpPr>
        <p:spPr>
          <a:xfrm>
            <a:off x="5458255" y="2831556"/>
            <a:ext cx="6131574" cy="3239348"/>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p>
            <a:pPr algn="l" defTabSz="914400">
              <a:spcBef>
                <a:spcPts val="600"/>
              </a:spcBef>
              <a:buClr>
                <a:srgbClr val="3F3F3F"/>
              </a:buClr>
              <a:buFont typeface="Arial"/>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This toolkit aligns with a set of supporting materials that can be downloaded </a:t>
            </a:r>
            <a:r>
              <a:rPr u="sng" dirty="0">
                <a:solidFill>
                  <a:srgbClr val="5A4F1A"/>
                </a:solidFill>
                <a:latin typeface="Segoe UI Variable Display" pitchFamily="2" charset="0"/>
                <a:ea typeface="Roboto Regular"/>
                <a:cs typeface="Roboto Regular"/>
                <a:sym typeface="Roboto Regular"/>
                <a:hlinkClick r:id="rId2">
                  <a:extLst>
                    <a:ext uri="{A12FA001-AC4F-418D-AE19-62706E023703}">
                      <ahyp:hlinkClr xmlns:ahyp="http://schemas.microsoft.com/office/drawing/2018/hyperlinkcolor" val="tx"/>
                    </a:ext>
                  </a:extLst>
                </a:hlinkClick>
              </a:rPr>
              <a:t>here</a:t>
            </a:r>
            <a:r>
              <a:rPr dirty="0">
                <a:solidFill>
                  <a:srgbClr val="5A4F1A"/>
                </a:solidFill>
                <a:latin typeface="Segoe UI Light" panose="020B0502040204020203" pitchFamily="34" charset="0"/>
                <a:cs typeface="Segoe UI Light" panose="020B0502040204020203" pitchFamily="34" charset="0"/>
              </a:rPr>
              <a:t>.</a:t>
            </a:r>
          </a:p>
          <a:p>
            <a:pPr algn="l">
              <a:spcBef>
                <a:spcPts val="12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Educational resources</a:t>
            </a:r>
          </a:p>
          <a:p>
            <a:pPr marL="228600" indent="-228600"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Key messages documents tailored for use by healthcare professionals, patient advocates and industry partners</a:t>
            </a:r>
          </a:p>
          <a:p>
            <a:pPr marL="228600" indent="-228600"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Policy analysis on links between the skin health Resolution and other recent global health policies</a:t>
            </a:r>
          </a:p>
          <a:p>
            <a:pPr marL="228600" indent="-228600"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Case studies to inspire action in other countries </a:t>
            </a:r>
          </a:p>
          <a:p>
            <a:pPr algn="l">
              <a:spcBef>
                <a:spcPts val="12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Communications materials</a:t>
            </a:r>
          </a:p>
          <a:p>
            <a:pPr marL="228600" indent="-228600"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Infographic that can be used to advocate for implementation of the Resolution</a:t>
            </a:r>
          </a:p>
          <a:p>
            <a:pPr marL="228600" indent="-228600"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Social media assets to raise awareness of the Resolution and its key messages</a:t>
            </a:r>
          </a:p>
          <a:p>
            <a:pPr marL="228600" indent="-228600" algn="l" defTabSz="914400">
              <a:spcBef>
                <a:spcPts val="600"/>
              </a:spcBef>
              <a:buClr>
                <a:srgbClr val="E3B104"/>
              </a:buClr>
              <a:buSzPct val="100000"/>
              <a:buFont typeface="Arial"/>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Template letter to support engagement with policymakers</a:t>
            </a:r>
          </a:p>
        </p:txBody>
      </p:sp>
      <p:sp>
        <p:nvSpPr>
          <p:cNvPr id="169" name="Text">
            <a:extLst>
              <a:ext uri="{FF2B5EF4-FFF2-40B4-BE49-F238E27FC236}">
                <a16:creationId xmlns:a16="http://schemas.microsoft.com/office/drawing/2014/main" id="{C178EB91-1964-FAD6-1E75-AA271AFD170C}"/>
              </a:ext>
            </a:extLst>
          </p:cNvPr>
          <p:cNvSpPr txBox="1"/>
          <p:nvPr/>
        </p:nvSpPr>
        <p:spPr>
          <a:xfrm>
            <a:off x="11883521" y="6493337"/>
            <a:ext cx="104195" cy="19236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5</a:t>
            </a:fld>
            <a:endParaRPr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65359753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Three tailored key messages documents are available for:…"/>
          <p:cNvSpPr txBox="1">
            <a:spLocks noGrp="1"/>
          </p:cNvSpPr>
          <p:nvPr>
            <p:ph type="body" idx="4294967295"/>
          </p:nvPr>
        </p:nvSpPr>
        <p:spPr>
          <a:xfrm>
            <a:off x="3619500" y="1749425"/>
            <a:ext cx="8572500" cy="4684713"/>
          </a:xfrm>
          <a:prstGeom prst="rect">
            <a:avLst/>
          </a:prstGeom>
        </p:spPr>
        <p:txBody>
          <a:bodyPr lIns="45699" tIns="45699" rIns="45699" bIns="45699"/>
          <a:lstStyle/>
          <a:p>
            <a:pPr algn="l" defTabSz="914400">
              <a:spcBef>
                <a:spcPts val="600"/>
              </a:spcBef>
              <a:buClr>
                <a:srgbClr val="3F3F3F"/>
              </a:buClr>
              <a:buFont typeface="Arial"/>
              <a:defRPr sz="1400" spc="-28">
                <a:solidFill>
                  <a:srgbClr val="5A4F1A"/>
                </a:solidFill>
                <a:latin typeface="Roboto Regular"/>
                <a:ea typeface="Roboto Regular"/>
                <a:cs typeface="Roboto Regular"/>
                <a:sym typeface="Roboto Regular"/>
              </a:defRPr>
            </a:pPr>
            <a:r>
              <a:rPr dirty="0">
                <a:solidFill>
                  <a:srgbClr val="5A4F1A"/>
                </a:solidFill>
                <a:latin typeface="Segoe UI Variable Display" pitchFamily="2" charset="0"/>
              </a:rPr>
              <a:t>Three tailored key messages documents are available for:</a:t>
            </a:r>
            <a:endParaRPr sz="1700" spc="-34" dirty="0">
              <a:solidFill>
                <a:srgbClr val="5A4F1A"/>
              </a:solidFill>
              <a:latin typeface="Segoe UI Variable Display" pitchFamily="2" charset="0"/>
            </a:endParaRPr>
          </a:p>
          <a:p>
            <a:pPr marL="290945" indent="-290945" algn="l" defTabSz="914400">
              <a:spcBef>
                <a:spcPts val="600"/>
              </a:spcBef>
              <a:buClr>
                <a:srgbClr val="C87F47"/>
              </a:buClr>
              <a:buSzPct val="100000"/>
              <a:buFont typeface="Arial" panose="020B0604020202020204" pitchFamily="34" charset="0"/>
              <a:buChar char="•"/>
              <a:defRPr sz="1400" spc="-28">
                <a:solidFill>
                  <a:srgbClr val="5A4F1A"/>
                </a:solidFill>
              </a:defRPr>
            </a:pPr>
            <a:r>
              <a:rPr dirty="0">
                <a:solidFill>
                  <a:srgbClr val="5A4F1A"/>
                </a:solidFill>
              </a:rPr>
              <a:t>patient </a:t>
            </a:r>
            <a:r>
              <a:rPr dirty="0" err="1">
                <a:solidFill>
                  <a:srgbClr val="5A4F1A"/>
                </a:solidFill>
              </a:rPr>
              <a:t>organisations</a:t>
            </a:r>
            <a:r>
              <a:rPr dirty="0">
                <a:solidFill>
                  <a:srgbClr val="5A4F1A"/>
                </a:solidFill>
              </a:rPr>
              <a:t> and advocates</a:t>
            </a:r>
            <a:endParaRPr sz="1700" spc="-34" dirty="0">
              <a:solidFill>
                <a:srgbClr val="5A4F1A"/>
              </a:solidFill>
            </a:endParaRPr>
          </a:p>
          <a:p>
            <a:pPr marL="290945" indent="-290945" algn="l" defTabSz="914400">
              <a:spcBef>
                <a:spcPts val="600"/>
              </a:spcBef>
              <a:buClr>
                <a:srgbClr val="C87F47"/>
              </a:buClr>
              <a:buSzPct val="100000"/>
              <a:buFont typeface="Arial" panose="020B0604020202020204" pitchFamily="34" charset="0"/>
              <a:buChar char="•"/>
              <a:defRPr sz="1400" spc="-28">
                <a:solidFill>
                  <a:srgbClr val="5A4F1A"/>
                </a:solidFill>
              </a:defRPr>
            </a:pPr>
            <a:r>
              <a:rPr dirty="0">
                <a:solidFill>
                  <a:srgbClr val="5A4F1A"/>
                </a:solidFill>
              </a:rPr>
              <a:t>healthcare professionals and societies  </a:t>
            </a:r>
            <a:endParaRPr lang="en-GB" sz="1700" spc="-34" dirty="0">
              <a:solidFill>
                <a:srgbClr val="5A4F1A"/>
              </a:solidFill>
            </a:endParaRPr>
          </a:p>
          <a:p>
            <a:pPr marL="290945" indent="-290945" algn="l" defTabSz="914400">
              <a:spcBef>
                <a:spcPts val="600"/>
              </a:spcBef>
              <a:buClr>
                <a:srgbClr val="C87F47"/>
              </a:buClr>
              <a:buSzPct val="100000"/>
              <a:buFont typeface="Arial" panose="020B0604020202020204" pitchFamily="34" charset="0"/>
              <a:buChar char="•"/>
              <a:defRPr sz="1400" spc="-28">
                <a:solidFill>
                  <a:srgbClr val="5A4F1A"/>
                </a:solidFill>
              </a:defRPr>
            </a:pPr>
            <a:r>
              <a:rPr dirty="0">
                <a:solidFill>
                  <a:srgbClr val="5A4F1A"/>
                </a:solidFill>
              </a:rPr>
              <a:t>industry partners.</a:t>
            </a:r>
            <a:endParaRPr lang="en-GB" sz="1700" spc="-34" dirty="0">
              <a:solidFill>
                <a:srgbClr val="5A4F1A"/>
              </a:solidFill>
            </a:endParaRPr>
          </a:p>
          <a:p>
            <a:pPr algn="l" defTabSz="914400">
              <a:spcBef>
                <a:spcPts val="600"/>
              </a:spcBef>
              <a:buClr>
                <a:srgbClr val="C87F47"/>
              </a:buClr>
              <a:buSzPct val="100000"/>
              <a:defRPr sz="1400" spc="-28">
                <a:solidFill>
                  <a:srgbClr val="5A4F1A"/>
                </a:solidFill>
              </a:defRPr>
            </a:pPr>
            <a:r>
              <a:rPr dirty="0">
                <a:solidFill>
                  <a:srgbClr val="5A4F1A"/>
                </a:solidFill>
              </a:rPr>
              <a:t>They </a:t>
            </a:r>
            <a:r>
              <a:rPr dirty="0" err="1">
                <a:solidFill>
                  <a:srgbClr val="5A4F1A"/>
                </a:solidFill>
              </a:rPr>
              <a:t>summarise</a:t>
            </a:r>
            <a:r>
              <a:rPr dirty="0">
                <a:solidFill>
                  <a:srgbClr val="5A4F1A"/>
                </a:solidFill>
              </a:rPr>
              <a:t> priority recommendations from the Resolution and messaging that can be used by each stakeholder group to support implementation. Key messages documents can be shared within your </a:t>
            </a:r>
            <a:r>
              <a:rPr dirty="0" err="1">
                <a:solidFill>
                  <a:srgbClr val="5A4F1A"/>
                </a:solidFill>
              </a:rPr>
              <a:t>organisation</a:t>
            </a:r>
            <a:r>
              <a:rPr dirty="0">
                <a:solidFill>
                  <a:srgbClr val="5A4F1A"/>
                </a:solidFill>
              </a:rPr>
              <a:t> to help identify specific policy asks and develop your own advocacy and engagement materials.</a:t>
            </a:r>
            <a:endParaRPr lang="en-GB" dirty="0">
              <a:solidFill>
                <a:srgbClr val="5A4F1A"/>
              </a:solidFill>
            </a:endParaRPr>
          </a:p>
          <a:p>
            <a:pPr algn="l" defTabSz="914400">
              <a:spcBef>
                <a:spcPts val="600"/>
              </a:spcBef>
              <a:buClr>
                <a:srgbClr val="C87F47"/>
              </a:buClr>
              <a:buSzPct val="100000"/>
              <a:defRPr sz="1400" spc="-28">
                <a:solidFill>
                  <a:srgbClr val="5A4F1A"/>
                </a:solidFill>
              </a:defRPr>
            </a:pPr>
            <a:endParaRPr sz="1700" spc="-34" dirty="0">
              <a:solidFill>
                <a:srgbClr val="5A4F1A"/>
              </a:solidFill>
            </a:endParaRPr>
          </a:p>
          <a:p>
            <a:pPr algn="l" defTabSz="914400">
              <a:spcBef>
                <a:spcPts val="600"/>
              </a:spcBef>
              <a:buClr>
                <a:srgbClr val="3F3F3F"/>
              </a:buClr>
              <a:buFont typeface="Arial"/>
              <a:defRPr sz="1400" spc="-28">
                <a:solidFill>
                  <a:srgbClr val="5A4F1A"/>
                </a:solidFill>
                <a:latin typeface="Roboto Regular"/>
                <a:ea typeface="Roboto Regular"/>
                <a:cs typeface="Roboto Regular"/>
                <a:sym typeface="Roboto Regular"/>
              </a:defRPr>
            </a:pPr>
            <a:r>
              <a:rPr dirty="0">
                <a:solidFill>
                  <a:srgbClr val="5A4F1A"/>
                </a:solidFill>
                <a:latin typeface="Segoe UI Variable Display" pitchFamily="2" charset="0"/>
              </a:rPr>
              <a:t>The documents present recommendations and key messages across five priority topics: </a:t>
            </a:r>
            <a:endParaRPr sz="1700" spc="-34" dirty="0">
              <a:solidFill>
                <a:srgbClr val="5A4F1A"/>
              </a:solidFill>
              <a:latin typeface="Segoe UI Variable Display" pitchFamily="2" charset="0"/>
            </a:endParaRPr>
          </a:p>
          <a:p>
            <a:pPr marL="290945" indent="-290945" algn="l" defTabSz="914400">
              <a:spcBef>
                <a:spcPts val="600"/>
              </a:spcBef>
              <a:buClr>
                <a:srgbClr val="C87F47"/>
              </a:buClr>
              <a:buSzPct val="100000"/>
              <a:buFont typeface="Arial" panose="020B0604020202020204" pitchFamily="34" charset="0"/>
              <a:buChar char="•"/>
              <a:defRPr sz="1400" spc="-28">
                <a:solidFill>
                  <a:srgbClr val="5A4F1A"/>
                </a:solidFill>
              </a:defRPr>
            </a:pPr>
            <a:r>
              <a:rPr dirty="0">
                <a:solidFill>
                  <a:srgbClr val="5A4F1A"/>
                </a:solidFill>
              </a:rPr>
              <a:t>healthcare professional training</a:t>
            </a:r>
            <a:endParaRPr sz="1700" spc="-34" dirty="0">
              <a:solidFill>
                <a:srgbClr val="5A4F1A"/>
              </a:solidFill>
            </a:endParaRPr>
          </a:p>
          <a:p>
            <a:pPr marL="290945" indent="-290945" algn="l" defTabSz="914400">
              <a:spcBef>
                <a:spcPts val="600"/>
              </a:spcBef>
              <a:buClr>
                <a:srgbClr val="C87F47"/>
              </a:buClr>
              <a:buSzPct val="100000"/>
              <a:buFont typeface="Arial" panose="020B0604020202020204" pitchFamily="34" charset="0"/>
              <a:buChar char="•"/>
              <a:defRPr sz="1400" spc="-28">
                <a:solidFill>
                  <a:srgbClr val="5A4F1A"/>
                </a:solidFill>
              </a:defRPr>
            </a:pPr>
            <a:r>
              <a:rPr dirty="0">
                <a:solidFill>
                  <a:srgbClr val="5A4F1A"/>
                </a:solidFill>
              </a:rPr>
              <a:t>digital technologies</a:t>
            </a:r>
            <a:endParaRPr sz="1700" spc="-34" dirty="0">
              <a:solidFill>
                <a:srgbClr val="5A4F1A"/>
              </a:solidFill>
            </a:endParaRPr>
          </a:p>
          <a:p>
            <a:pPr marL="290945" indent="-290945" algn="l" defTabSz="914400">
              <a:spcBef>
                <a:spcPts val="600"/>
              </a:spcBef>
              <a:buClr>
                <a:srgbClr val="C87F47"/>
              </a:buClr>
              <a:buSzPct val="100000"/>
              <a:buFont typeface="Arial" panose="020B0604020202020204" pitchFamily="34" charset="0"/>
              <a:buChar char="•"/>
              <a:defRPr sz="1400" spc="-28">
                <a:solidFill>
                  <a:srgbClr val="5A4F1A"/>
                </a:solidFill>
              </a:defRPr>
            </a:pPr>
            <a:r>
              <a:rPr dirty="0">
                <a:solidFill>
                  <a:srgbClr val="5A4F1A"/>
                </a:solidFill>
              </a:rPr>
              <a:t>integration into wider policies</a:t>
            </a:r>
            <a:endParaRPr sz="1700" spc="-34" dirty="0">
              <a:solidFill>
                <a:srgbClr val="5A4F1A"/>
              </a:solidFill>
            </a:endParaRPr>
          </a:p>
          <a:p>
            <a:pPr marL="290945" indent="-290945" algn="l" defTabSz="914400">
              <a:spcBef>
                <a:spcPts val="600"/>
              </a:spcBef>
              <a:buClr>
                <a:srgbClr val="C87F47"/>
              </a:buClr>
              <a:buSzPct val="100000"/>
              <a:buFont typeface="Arial" panose="020B0604020202020204" pitchFamily="34" charset="0"/>
              <a:buChar char="•"/>
              <a:defRPr sz="1400" spc="-28">
                <a:solidFill>
                  <a:srgbClr val="5A4F1A"/>
                </a:solidFill>
              </a:defRPr>
            </a:pPr>
            <a:r>
              <a:rPr dirty="0">
                <a:solidFill>
                  <a:srgbClr val="5A4F1A"/>
                </a:solidFill>
              </a:rPr>
              <a:t>research and innovation</a:t>
            </a:r>
            <a:endParaRPr lang="en-GB" sz="1700" spc="-34" dirty="0">
              <a:solidFill>
                <a:srgbClr val="5A4F1A"/>
              </a:solidFill>
            </a:endParaRPr>
          </a:p>
          <a:p>
            <a:pPr marL="290945" indent="-290945" algn="l" defTabSz="914400">
              <a:spcBef>
                <a:spcPts val="600"/>
              </a:spcBef>
              <a:buClr>
                <a:srgbClr val="C87F47"/>
              </a:buClr>
              <a:buSzPct val="100000"/>
              <a:buFont typeface="Arial" panose="020B0604020202020204" pitchFamily="34" charset="0"/>
              <a:buChar char="•"/>
              <a:defRPr sz="1400" spc="-28">
                <a:solidFill>
                  <a:srgbClr val="5A4F1A"/>
                </a:solidFill>
              </a:defRPr>
            </a:pPr>
            <a:r>
              <a:rPr dirty="0">
                <a:solidFill>
                  <a:srgbClr val="5A4F1A"/>
                </a:solidFill>
              </a:rPr>
              <a:t>data collection and surveillance.</a:t>
            </a:r>
            <a:endParaRPr sz="1700" spc="-34" dirty="0">
              <a:solidFill>
                <a:srgbClr val="5A4F1A"/>
              </a:solidFill>
            </a:endParaRPr>
          </a:p>
          <a:p>
            <a:pPr algn="l" defTabSz="914400">
              <a:spcBef>
                <a:spcPts val="600"/>
              </a:spcBef>
              <a:buClr>
                <a:srgbClr val="3F3F3F"/>
              </a:buClr>
              <a:buFont typeface="Arial"/>
              <a:defRPr sz="1400" spc="-28">
                <a:solidFill>
                  <a:srgbClr val="5A4F1A"/>
                </a:solidFill>
              </a:defRPr>
            </a:pPr>
            <a:r>
              <a:rPr dirty="0">
                <a:solidFill>
                  <a:srgbClr val="5A4F1A"/>
                </a:solidFill>
              </a:rPr>
              <a:t>The document tailored to patient advocates includes an additional topic on supporting patient </a:t>
            </a:r>
            <a:r>
              <a:rPr dirty="0" err="1">
                <a:solidFill>
                  <a:srgbClr val="5A4F1A"/>
                </a:solidFill>
              </a:rPr>
              <a:t>organisations</a:t>
            </a:r>
            <a:r>
              <a:rPr dirty="0">
                <a:solidFill>
                  <a:srgbClr val="5A4F1A"/>
                </a:solidFill>
              </a:rPr>
              <a:t>. Each topic includes policy recommendations, contextual information, stakeholder-specific actions and key messages.</a:t>
            </a:r>
          </a:p>
        </p:txBody>
      </p:sp>
      <p:sp>
        <p:nvSpPr>
          <p:cNvPr id="177" name="Title 1"/>
          <p:cNvSpPr txBox="1"/>
          <p:nvPr/>
        </p:nvSpPr>
        <p:spPr>
          <a:xfrm>
            <a:off x="2378480" y="203134"/>
            <a:ext cx="6437645" cy="131662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l" defTabSz="914400">
              <a:lnSpc>
                <a:spcPct val="90000"/>
              </a:lnSpc>
              <a:defRPr sz="3600" b="0">
                <a:solidFill>
                  <a:srgbClr val="5A4F1A"/>
                </a:solidFill>
                <a:latin typeface="+mj-lt"/>
                <a:ea typeface="+mj-ea"/>
                <a:cs typeface="+mj-cs"/>
                <a:sym typeface="Helvetica"/>
              </a:defRPr>
            </a:lvl1pPr>
          </a:lstStyle>
          <a:p>
            <a:r>
              <a:rPr dirty="0">
                <a:latin typeface="Segoe UI Light" panose="020B0502040204020203" pitchFamily="34" charset="0"/>
              </a:rPr>
              <a:t>Key messages documents</a:t>
            </a:r>
          </a:p>
        </p:txBody>
      </p:sp>
      <p:sp>
        <p:nvSpPr>
          <p:cNvPr id="179" name="Text"/>
          <p:cNvSpPr txBox="1"/>
          <p:nvPr/>
        </p:nvSpPr>
        <p:spPr>
          <a:xfrm>
            <a:off x="11883521" y="6493337"/>
            <a:ext cx="104195" cy="19236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6</a:t>
            </a:fld>
            <a:endParaRPr dirty="0">
              <a:latin typeface="Segoe UI Light" panose="020B0502040204020203" pitchFamily="34" charset="0"/>
              <a:cs typeface="Segoe UI Light" panose="020B0502040204020203" pitchFamily="34" charset="0"/>
            </a:endParaRPr>
          </a:p>
        </p:txBody>
      </p:sp>
      <p:pic>
        <p:nvPicPr>
          <p:cNvPr id="5" name="Picture 4">
            <a:hlinkClick r:id="rId2"/>
            <a:extLst>
              <a:ext uri="{FF2B5EF4-FFF2-40B4-BE49-F238E27FC236}">
                <a16:creationId xmlns:a16="http://schemas.microsoft.com/office/drawing/2014/main" id="{5D7789F2-68A0-8EAA-93E5-40C6019C297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21360000">
            <a:off x="9758020" y="1346922"/>
            <a:ext cx="1023988" cy="1447990"/>
          </a:xfrm>
          <a:prstGeom prst="rect">
            <a:avLst/>
          </a:prstGeom>
          <a:ln>
            <a:solidFill>
              <a:srgbClr val="A7974B"/>
            </a:solidFill>
          </a:ln>
          <a:effectLst>
            <a:outerShdw blurRad="50800" dist="38100" dir="2700000" algn="tl" rotWithShape="0">
              <a:prstClr val="black">
                <a:alpha val="40000"/>
              </a:prstClr>
            </a:outerShdw>
          </a:effectLst>
        </p:spPr>
      </p:pic>
      <p:pic>
        <p:nvPicPr>
          <p:cNvPr id="9" name="Picture 8">
            <a:hlinkClick r:id="rId2"/>
            <a:extLst>
              <a:ext uri="{FF2B5EF4-FFF2-40B4-BE49-F238E27FC236}">
                <a16:creationId xmlns:a16="http://schemas.microsoft.com/office/drawing/2014/main" id="{EF264554-0987-1CD1-8CB3-4976CDDB22D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21432306">
            <a:off x="8299650" y="1349954"/>
            <a:ext cx="1032947" cy="1460658"/>
          </a:xfrm>
          <a:prstGeom prst="rect">
            <a:avLst/>
          </a:prstGeom>
          <a:ln>
            <a:solidFill>
              <a:srgbClr val="A7974B"/>
            </a:solidFill>
          </a:ln>
          <a:effectLst>
            <a:outerShdw blurRad="50800" dist="38100" dir="2700000" algn="tl" rotWithShape="0">
              <a:prstClr val="black">
                <a:alpha val="40000"/>
              </a:prstClr>
            </a:outerShdw>
          </a:effectLst>
        </p:spPr>
      </p:pic>
      <p:pic>
        <p:nvPicPr>
          <p:cNvPr id="10" name="Picture 9">
            <a:hlinkClick r:id="rId2"/>
            <a:extLst>
              <a:ext uri="{FF2B5EF4-FFF2-40B4-BE49-F238E27FC236}">
                <a16:creationId xmlns:a16="http://schemas.microsoft.com/office/drawing/2014/main" id="{4E51CDC1-EE8A-83CA-E2D2-33DF0754106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240000">
            <a:off x="8981935" y="1359887"/>
            <a:ext cx="1032947" cy="1460659"/>
          </a:xfrm>
          <a:prstGeom prst="rect">
            <a:avLst/>
          </a:prstGeom>
          <a:ln>
            <a:solidFill>
              <a:srgbClr val="A7974B"/>
            </a:solidFill>
          </a:ln>
          <a:effectLst>
            <a:outerShdw blurRad="50800" dist="38100" dir="2700000" algn="tl" rotWithShape="0">
              <a:prstClr val="black">
                <a:alpha val="40000"/>
              </a:prstClr>
            </a:outerShdw>
          </a:effectLst>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Title 1"/>
          <p:cNvSpPr txBox="1"/>
          <p:nvPr/>
        </p:nvSpPr>
        <p:spPr>
          <a:xfrm>
            <a:off x="2378480" y="203134"/>
            <a:ext cx="6437645" cy="131662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l" defTabSz="914400">
              <a:lnSpc>
                <a:spcPct val="90000"/>
              </a:lnSpc>
              <a:defRPr sz="3600" b="0">
                <a:solidFill>
                  <a:srgbClr val="5A4F1A"/>
                </a:solidFill>
                <a:latin typeface="+mj-lt"/>
                <a:ea typeface="+mj-ea"/>
                <a:cs typeface="+mj-cs"/>
                <a:sym typeface="Helvetica"/>
              </a:defRPr>
            </a:lvl1pPr>
          </a:lstStyle>
          <a:p>
            <a:r>
              <a:rPr dirty="0">
                <a:latin typeface="Segoe UI Light" panose="020B0502040204020203" pitchFamily="34" charset="0"/>
              </a:rPr>
              <a:t>Policy analysis</a:t>
            </a:r>
          </a:p>
        </p:txBody>
      </p:sp>
      <p:sp>
        <p:nvSpPr>
          <p:cNvPr id="188" name="Google Shape;102;p6"/>
          <p:cNvSpPr txBox="1"/>
          <p:nvPr/>
        </p:nvSpPr>
        <p:spPr>
          <a:xfrm>
            <a:off x="7093177" y="1749062"/>
            <a:ext cx="4187637" cy="468551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algn="l" defTabSz="914400">
              <a:spcBef>
                <a:spcPts val="600"/>
              </a:spcBef>
              <a:defRPr b="0" spc="-28">
                <a:solidFill>
                  <a:srgbClr val="5A4F1A"/>
                </a:solidFill>
                <a:latin typeface="Roboto Regular"/>
                <a:ea typeface="Roboto Regular"/>
                <a:cs typeface="Roboto Regular"/>
                <a:sym typeface="Roboto Regular"/>
              </a:defRPr>
            </a:pPr>
            <a:r>
              <a:rPr dirty="0">
                <a:solidFill>
                  <a:srgbClr val="5A4F1A"/>
                </a:solidFill>
                <a:latin typeface="Segoe UI Variable Display" pitchFamily="2" charset="0"/>
              </a:rPr>
              <a:t>The analysis identified six common themes:</a:t>
            </a:r>
          </a:p>
          <a:p>
            <a:pPr marL="290945" indent="-290945" algn="l" defTabSz="914400">
              <a:spcBef>
                <a:spcPts val="600"/>
              </a:spcBef>
              <a:buClr>
                <a:srgbClr val="C87F47"/>
              </a:buClr>
              <a:buSzPct val="100000"/>
              <a:buFont typeface="Arial" panose="020B0604020202020204" pitchFamily="34" charset="0"/>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Primary care</a:t>
            </a:r>
          </a:p>
          <a:p>
            <a:pPr marL="290945" indent="-290945" algn="l" defTabSz="914400">
              <a:spcBef>
                <a:spcPts val="600"/>
              </a:spcBef>
              <a:buClr>
                <a:srgbClr val="C87F47"/>
              </a:buClr>
              <a:buSzPct val="100000"/>
              <a:buFont typeface="Arial" panose="020B0604020202020204" pitchFamily="34" charset="0"/>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Integration of healthcare policies and services</a:t>
            </a:r>
          </a:p>
          <a:p>
            <a:pPr marL="290945" indent="-290945" algn="l" defTabSz="914400">
              <a:spcBef>
                <a:spcPts val="600"/>
              </a:spcBef>
              <a:buClr>
                <a:srgbClr val="C87F47"/>
              </a:buClr>
              <a:buSzPct val="100000"/>
              <a:buFont typeface="Arial" panose="020B0604020202020204" pitchFamily="34" charset="0"/>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Digital services</a:t>
            </a:r>
          </a:p>
          <a:p>
            <a:pPr marL="290945" indent="-290945" algn="l" defTabSz="914400">
              <a:spcBef>
                <a:spcPts val="600"/>
              </a:spcBef>
              <a:buClr>
                <a:srgbClr val="C87F47"/>
              </a:buClr>
              <a:buSzPct val="100000"/>
              <a:buFont typeface="Arial" panose="020B0604020202020204" pitchFamily="34" charset="0"/>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Data and surveillance</a:t>
            </a:r>
          </a:p>
          <a:p>
            <a:pPr marL="290945" indent="-290945" algn="l" defTabSz="914400">
              <a:spcBef>
                <a:spcPts val="600"/>
              </a:spcBef>
              <a:buClr>
                <a:srgbClr val="C87F47"/>
              </a:buClr>
              <a:buSzPct val="100000"/>
              <a:buFont typeface="Arial" panose="020B0604020202020204" pitchFamily="34" charset="0"/>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Equity and inclusion</a:t>
            </a:r>
            <a:endParaRPr lang="en-GB" dirty="0">
              <a:solidFill>
                <a:srgbClr val="5A4F1A"/>
              </a:solidFill>
              <a:latin typeface="Segoe UI Light" panose="020B0502040204020203" pitchFamily="34" charset="0"/>
              <a:cs typeface="Segoe UI Light" panose="020B0502040204020203" pitchFamily="34" charset="0"/>
            </a:endParaRPr>
          </a:p>
          <a:p>
            <a:pPr marL="290945" indent="-290945" algn="l" defTabSz="914400">
              <a:spcBef>
                <a:spcPts val="600"/>
              </a:spcBef>
              <a:buClr>
                <a:srgbClr val="C87F47"/>
              </a:buClr>
              <a:buSzPct val="100000"/>
              <a:buFont typeface="Arial" panose="020B0604020202020204" pitchFamily="34" charset="0"/>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Environmental exposures</a:t>
            </a:r>
          </a:p>
          <a:p>
            <a:pPr algn="l" defTabSz="914400">
              <a:spcBef>
                <a:spcPts val="600"/>
              </a:spcBef>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Each theme and its inclusion in the documents is </a:t>
            </a:r>
            <a:r>
              <a:rPr dirty="0" err="1">
                <a:solidFill>
                  <a:srgbClr val="5A4F1A"/>
                </a:solidFill>
                <a:latin typeface="Segoe UI Light" panose="020B0502040204020203" pitchFamily="34" charset="0"/>
                <a:cs typeface="Segoe UI Light" panose="020B0502040204020203" pitchFamily="34" charset="0"/>
              </a:rPr>
              <a:t>summarised</a:t>
            </a:r>
            <a:r>
              <a:rPr dirty="0">
                <a:solidFill>
                  <a:srgbClr val="5A4F1A"/>
                </a:solidFill>
                <a:latin typeface="Segoe UI Light" panose="020B0502040204020203" pitchFamily="34" charset="0"/>
                <a:cs typeface="Segoe UI Light" panose="020B0502040204020203" pitchFamily="34" charset="0"/>
              </a:rPr>
              <a:t>, and policy-focused messaging is included for use in skin disease advocacy.</a:t>
            </a:r>
          </a:p>
        </p:txBody>
      </p:sp>
      <p:sp>
        <p:nvSpPr>
          <p:cNvPr id="189" name="Google Shape;101;p6"/>
          <p:cNvSpPr txBox="1"/>
          <p:nvPr/>
        </p:nvSpPr>
        <p:spPr>
          <a:xfrm>
            <a:off x="2378480" y="1749062"/>
            <a:ext cx="4269979" cy="389421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algn="l" defTabSz="914400">
              <a:spcBef>
                <a:spcPts val="600"/>
              </a:spcBef>
              <a:buClr>
                <a:srgbClr val="3F3F3F"/>
              </a:buClr>
              <a:buFont typeface="Arial"/>
              <a:defRPr b="0" spc="-28">
                <a:solidFill>
                  <a:srgbClr val="5A4F1A"/>
                </a:solidFill>
                <a:latin typeface="Roboto Regular"/>
                <a:ea typeface="Roboto Regular"/>
                <a:cs typeface="Roboto Regular"/>
                <a:sym typeface="Roboto Regular"/>
              </a:defRPr>
            </a:pPr>
            <a:r>
              <a:rPr dirty="0">
                <a:solidFill>
                  <a:srgbClr val="5A4F1A"/>
                </a:solidFill>
                <a:latin typeface="Segoe UI Variable Display" pitchFamily="2" charset="0"/>
              </a:rPr>
              <a:t>The policy analysis presents areas of commonality between the skin diseases Resolution and four other recent global policy documents: </a:t>
            </a:r>
          </a:p>
          <a:p>
            <a:pPr marL="342900" indent="-342900" algn="l" defTabSz="914400">
              <a:spcBef>
                <a:spcPts val="600"/>
              </a:spcBef>
              <a:buClr>
                <a:srgbClr val="E3B104"/>
              </a:buClr>
              <a:buSzPct val="100000"/>
              <a:buFont typeface="Arial" panose="020B0604020202020204" pitchFamily="34" charset="0"/>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WHA Resolution on Rare Diseases</a:t>
            </a:r>
          </a:p>
          <a:p>
            <a:pPr marL="342900" indent="-342900" algn="l" defTabSz="914400">
              <a:spcBef>
                <a:spcPts val="600"/>
              </a:spcBef>
              <a:buClr>
                <a:srgbClr val="E3B104"/>
              </a:buClr>
              <a:buSzPct val="100000"/>
              <a:buFont typeface="Arial" panose="020B0604020202020204" pitchFamily="34" charset="0"/>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WHA Resolution on Lung Health</a:t>
            </a:r>
          </a:p>
          <a:p>
            <a:pPr marL="342900" indent="-342900" algn="l" defTabSz="914400">
              <a:spcBef>
                <a:spcPts val="600"/>
              </a:spcBef>
              <a:buClr>
                <a:srgbClr val="E3B104"/>
              </a:buClr>
              <a:buSzPct val="100000"/>
              <a:buFont typeface="Arial" panose="020B0604020202020204" pitchFamily="34" charset="0"/>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WHA Resolution on Social Participation </a:t>
            </a:r>
            <a:endParaRPr lang="en-GB" dirty="0">
              <a:solidFill>
                <a:srgbClr val="5A4F1A"/>
              </a:solidFill>
              <a:latin typeface="Segoe UI Light" panose="020B0502040204020203" pitchFamily="34" charset="0"/>
              <a:cs typeface="Segoe UI Light" panose="020B0502040204020203" pitchFamily="34" charset="0"/>
            </a:endParaRPr>
          </a:p>
          <a:p>
            <a:pPr marL="342900" indent="-342900" algn="l" defTabSz="914400">
              <a:spcBef>
                <a:spcPts val="600"/>
              </a:spcBef>
              <a:buClr>
                <a:srgbClr val="E3B104"/>
              </a:buClr>
              <a:buSzPct val="100000"/>
              <a:buFont typeface="Arial" panose="020B0604020202020204" pitchFamily="34" charset="0"/>
              <a:buChar char="•"/>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United Nations General Assembly declaration on </a:t>
            </a:r>
            <a:r>
              <a:rPr lang="en-GB" dirty="0">
                <a:solidFill>
                  <a:srgbClr val="5A4F1A"/>
                </a:solidFill>
                <a:latin typeface="Segoe UI Light" panose="020B0502040204020203" pitchFamily="34" charset="0"/>
                <a:cs typeface="Segoe UI Light" panose="020B0502040204020203" pitchFamily="34" charset="0"/>
              </a:rPr>
              <a:t>non-communicable diseases (NCDs)</a:t>
            </a:r>
            <a:r>
              <a:rPr dirty="0">
                <a:solidFill>
                  <a:srgbClr val="5A4F1A"/>
                </a:solidFill>
                <a:latin typeface="Segoe UI Light" panose="020B0502040204020203" pitchFamily="34" charset="0"/>
                <a:cs typeface="Segoe UI Light" panose="020B0502040204020203" pitchFamily="34" charset="0"/>
              </a:rPr>
              <a:t>, mental health and wellbeing</a:t>
            </a:r>
          </a:p>
          <a:p>
            <a:pPr algn="l" defTabSz="914400">
              <a:spcBef>
                <a:spcPts val="600"/>
              </a:spcBef>
              <a:buClr>
                <a:srgbClr val="3F3F3F"/>
              </a:buClr>
              <a:buFont typeface="Arial"/>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There are many similarities in the challenges and recommendations identified in these documents, which can be leveraged in discussions with policymakers to demonstrate the widespread benefits of investing in services to improve care for skin diseases. </a:t>
            </a:r>
          </a:p>
        </p:txBody>
      </p:sp>
      <p:sp>
        <p:nvSpPr>
          <p:cNvPr id="190" name="Text"/>
          <p:cNvSpPr txBox="1"/>
          <p:nvPr/>
        </p:nvSpPr>
        <p:spPr>
          <a:xfrm>
            <a:off x="11884322" y="6493337"/>
            <a:ext cx="102592" cy="19236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7</a:t>
            </a:fld>
            <a:endParaRPr dirty="0">
              <a:latin typeface="Segoe UI Light" panose="020B0502040204020203" pitchFamily="34" charset="0"/>
              <a:cs typeface="Segoe UI Light" panose="020B0502040204020203" pitchFamily="34" charset="0"/>
            </a:endParaRPr>
          </a:p>
        </p:txBody>
      </p:sp>
      <p:pic>
        <p:nvPicPr>
          <p:cNvPr id="4" name="Picture 3">
            <a:extLst>
              <a:ext uri="{FF2B5EF4-FFF2-40B4-BE49-F238E27FC236}">
                <a16:creationId xmlns:a16="http://schemas.microsoft.com/office/drawing/2014/main" id="{85764AEA-CF7E-485C-0857-096DF372B84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21370942">
            <a:off x="7140660" y="4951743"/>
            <a:ext cx="1032947" cy="1460739"/>
          </a:xfrm>
          <a:prstGeom prst="rect">
            <a:avLst/>
          </a:prstGeom>
          <a:ln>
            <a:solidFill>
              <a:srgbClr val="A7974B"/>
            </a:solidFill>
          </a:ln>
          <a:effectLst>
            <a:outerShdw blurRad="50800" dist="38100" dir="2700000" algn="tl" rotWithShape="0">
              <a:prstClr val="black">
                <a:alpha val="40000"/>
              </a:prstClr>
            </a:outerShdw>
          </a:effectLst>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Title 1"/>
          <p:cNvSpPr txBox="1"/>
          <p:nvPr/>
        </p:nvSpPr>
        <p:spPr>
          <a:xfrm>
            <a:off x="2378480" y="203134"/>
            <a:ext cx="6437645" cy="131662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l" defTabSz="914400">
              <a:lnSpc>
                <a:spcPct val="90000"/>
              </a:lnSpc>
              <a:defRPr sz="3600" b="0">
                <a:solidFill>
                  <a:srgbClr val="5A4F1A"/>
                </a:solidFill>
                <a:latin typeface="+mj-lt"/>
                <a:ea typeface="+mj-ea"/>
                <a:cs typeface="+mj-cs"/>
                <a:sym typeface="Helvetica"/>
              </a:defRPr>
            </a:lvl1pPr>
          </a:lstStyle>
          <a:p>
            <a:r>
              <a:rPr dirty="0">
                <a:latin typeface="Segoe UI Light" panose="020B0502040204020203" pitchFamily="34" charset="0"/>
              </a:rPr>
              <a:t>Communications materials</a:t>
            </a:r>
          </a:p>
        </p:txBody>
      </p:sp>
      <p:sp>
        <p:nvSpPr>
          <p:cNvPr id="199" name="Google Shape;109;p7"/>
          <p:cNvSpPr txBox="1"/>
          <p:nvPr/>
        </p:nvSpPr>
        <p:spPr>
          <a:xfrm>
            <a:off x="2378480" y="1747758"/>
            <a:ext cx="4420831" cy="4199097"/>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algn="l">
              <a:spcBef>
                <a:spcPts val="1600"/>
              </a:spcBef>
              <a:buClr>
                <a:srgbClr val="3F3F3F"/>
              </a:buClr>
              <a:buFont typeface="Arial"/>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Infographic</a:t>
            </a:r>
          </a:p>
          <a:p>
            <a:pPr algn="l" defTabSz="914400">
              <a:spcBef>
                <a:spcPts val="600"/>
              </a:spcBef>
              <a:buClr>
                <a:srgbClr val="3F3F3F"/>
              </a:buClr>
              <a:buFont typeface="Arial"/>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The infographic presents globally relevant messages on the impact of skin diseases and the reasons for identifying them as a public health policy priority. It </a:t>
            </a:r>
            <a:r>
              <a:rPr lang="en-GB" b="0" spc="-28" dirty="0">
                <a:solidFill>
                  <a:srgbClr val="5A4F1A"/>
                </a:solidFill>
                <a:latin typeface="Segoe UI Light" panose="020B0502040204020203" pitchFamily="34" charset="0"/>
                <a:cs typeface="Segoe UI Light" panose="020B0502040204020203" pitchFamily="34" charset="0"/>
                <a:sym typeface="Roboto Light"/>
              </a:rPr>
              <a:t>aligns with the key messages documents </a:t>
            </a:r>
            <a:r>
              <a:rPr lang="en-GB" dirty="0">
                <a:solidFill>
                  <a:srgbClr val="5A4F1A"/>
                </a:solidFill>
                <a:latin typeface="Segoe UI Light" panose="020B0502040204020203" pitchFamily="34" charset="0"/>
                <a:cs typeface="Segoe UI Light" panose="020B0502040204020203" pitchFamily="34" charset="0"/>
              </a:rPr>
              <a:t>and includes</a:t>
            </a:r>
            <a:r>
              <a:rPr dirty="0">
                <a:solidFill>
                  <a:srgbClr val="5A4F1A"/>
                </a:solidFill>
                <a:latin typeface="Segoe UI Light" panose="020B0502040204020203" pitchFamily="34" charset="0"/>
                <a:cs typeface="Segoe UI Light" panose="020B0502040204020203" pitchFamily="34" charset="0"/>
              </a:rPr>
              <a:t> the policy asks from the Resolution.</a:t>
            </a:r>
          </a:p>
        </p:txBody>
      </p:sp>
      <p:sp>
        <p:nvSpPr>
          <p:cNvPr id="200" name="Google Shape;111;p7"/>
          <p:cNvSpPr txBox="1"/>
          <p:nvPr/>
        </p:nvSpPr>
        <p:spPr>
          <a:xfrm>
            <a:off x="7091005" y="1747758"/>
            <a:ext cx="4325819" cy="445705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algn="l">
              <a:spcBef>
                <a:spcPts val="1600"/>
              </a:spcBef>
              <a:defRPr sz="1600" b="0">
                <a:solidFill>
                  <a:srgbClr val="7D6F29"/>
                </a:solidFill>
                <a:latin typeface="Roboto Medium"/>
                <a:ea typeface="Roboto Medium"/>
                <a:cs typeface="Roboto Medium"/>
                <a:sym typeface="Roboto Medium"/>
              </a:defRPr>
            </a:pPr>
            <a:r>
              <a:rPr dirty="0">
                <a:latin typeface="Segoe UI Semibold" panose="020B0702040204020203" pitchFamily="34" charset="0"/>
                <a:cs typeface="Segoe UI Semibold" panose="020B0702040204020203" pitchFamily="34" charset="0"/>
              </a:rPr>
              <a:t>Social media assets</a:t>
            </a:r>
          </a:p>
          <a:p>
            <a:pPr algn="l" defTabSz="914400">
              <a:spcBef>
                <a:spcPts val="600"/>
              </a:spcBef>
              <a:buClr>
                <a:srgbClr val="3F3F3F"/>
              </a:buClr>
              <a:buFont typeface="Arial"/>
              <a:defRPr b="0" spc="-28">
                <a:solidFill>
                  <a:srgbClr val="5A4F1A"/>
                </a:solidFill>
                <a:latin typeface="+mn-lt"/>
                <a:ea typeface="+mn-ea"/>
                <a:cs typeface="+mn-cs"/>
                <a:sym typeface="Roboto Light"/>
              </a:defRPr>
            </a:pPr>
            <a:r>
              <a:rPr dirty="0">
                <a:solidFill>
                  <a:srgbClr val="5A4F1A"/>
                </a:solidFill>
                <a:latin typeface="Segoe UI Light" panose="020B0502040204020203" pitchFamily="34" charset="0"/>
                <a:cs typeface="Segoe UI Light" panose="020B0502040204020203" pitchFamily="34" charset="0"/>
              </a:rPr>
              <a:t>Three professionally designed, post-ready social media assets are available for you to share with your networks, for use across different social media platforms. These are accompanied by text for use that can be tailored to your </a:t>
            </a:r>
            <a:r>
              <a:rPr dirty="0" err="1">
                <a:solidFill>
                  <a:srgbClr val="5A4F1A"/>
                </a:solidFill>
                <a:latin typeface="Segoe UI Light" panose="020B0502040204020203" pitchFamily="34" charset="0"/>
                <a:cs typeface="Segoe UI Light" panose="020B0502040204020203" pitchFamily="34" charset="0"/>
              </a:rPr>
              <a:t>organisation</a:t>
            </a:r>
            <a:r>
              <a:rPr dirty="0">
                <a:solidFill>
                  <a:srgbClr val="5A4F1A"/>
                </a:solidFill>
                <a:latin typeface="Segoe UI Light" panose="020B0502040204020203" pitchFamily="34" charset="0"/>
                <a:cs typeface="Segoe UI Light" panose="020B0502040204020203" pitchFamily="34" charset="0"/>
              </a:rPr>
              <a:t>, your skin disease or condition and to your country or region.</a:t>
            </a:r>
          </a:p>
        </p:txBody>
      </p:sp>
      <p:sp>
        <p:nvSpPr>
          <p:cNvPr id="206" name="Text"/>
          <p:cNvSpPr txBox="1"/>
          <p:nvPr/>
        </p:nvSpPr>
        <p:spPr>
          <a:xfrm>
            <a:off x="11883521" y="6493337"/>
            <a:ext cx="104195" cy="19236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8</a:t>
            </a:fld>
            <a:endParaRPr dirty="0">
              <a:latin typeface="Segoe UI Light" panose="020B0502040204020203" pitchFamily="34" charset="0"/>
              <a:cs typeface="Segoe UI Light" panose="020B0502040204020203" pitchFamily="34" charset="0"/>
            </a:endParaRPr>
          </a:p>
        </p:txBody>
      </p:sp>
      <p:pic>
        <p:nvPicPr>
          <p:cNvPr id="11" name="Picture 10">
            <a:hlinkClick r:id="rId2"/>
            <a:extLst>
              <a:ext uri="{FF2B5EF4-FFF2-40B4-BE49-F238E27FC236}">
                <a16:creationId xmlns:a16="http://schemas.microsoft.com/office/drawing/2014/main" id="{01BECE08-23F5-0C61-7922-AC70ED18905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20829930">
            <a:off x="6871577" y="4445082"/>
            <a:ext cx="1182935" cy="1478668"/>
          </a:xfrm>
          <a:prstGeom prst="rect">
            <a:avLst/>
          </a:prstGeom>
          <a:effectLst>
            <a:outerShdw blurRad="50800" dist="38100" dir="2700000" algn="tl" rotWithShape="0">
              <a:prstClr val="black">
                <a:alpha val="40000"/>
              </a:prstClr>
            </a:outerShdw>
          </a:effectLst>
        </p:spPr>
      </p:pic>
      <p:pic>
        <p:nvPicPr>
          <p:cNvPr id="13" name="Picture 12">
            <a:hlinkClick r:id="rId2"/>
            <a:extLst>
              <a:ext uri="{FF2B5EF4-FFF2-40B4-BE49-F238E27FC236}">
                <a16:creationId xmlns:a16="http://schemas.microsoft.com/office/drawing/2014/main" id="{D645D91E-81CC-6E09-813A-951F681F0DF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536947">
            <a:off x="7955684" y="4449515"/>
            <a:ext cx="1175844" cy="1469805"/>
          </a:xfrm>
          <a:prstGeom prst="rect">
            <a:avLst/>
          </a:prstGeom>
          <a:effectLst>
            <a:outerShdw blurRad="50800" dist="38100" dir="2700000" algn="tl" rotWithShape="0">
              <a:prstClr val="black">
                <a:alpha val="40000"/>
              </a:prstClr>
            </a:outerShdw>
          </a:effectLst>
        </p:spPr>
      </p:pic>
      <p:pic>
        <p:nvPicPr>
          <p:cNvPr id="15" name="Picture 14">
            <a:hlinkClick r:id="rId2"/>
            <a:extLst>
              <a:ext uri="{FF2B5EF4-FFF2-40B4-BE49-F238E27FC236}">
                <a16:creationId xmlns:a16="http://schemas.microsoft.com/office/drawing/2014/main" id="{94D6954F-046A-AC48-E557-A01E4F0DAC2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20874743">
            <a:off x="10171247" y="4367006"/>
            <a:ext cx="1178247" cy="1472810"/>
          </a:xfrm>
          <a:prstGeom prst="rect">
            <a:avLst/>
          </a:prstGeom>
          <a:effectLst>
            <a:outerShdw blurRad="50800" dist="38100" dir="2700000" algn="tl" rotWithShape="0">
              <a:prstClr val="black">
                <a:alpha val="40000"/>
              </a:prstClr>
            </a:outerShdw>
          </a:effectLst>
        </p:spPr>
      </p:pic>
      <p:pic>
        <p:nvPicPr>
          <p:cNvPr id="17" name="Picture 16">
            <a:hlinkClick r:id="rId2"/>
            <a:extLst>
              <a:ext uri="{FF2B5EF4-FFF2-40B4-BE49-F238E27FC236}">
                <a16:creationId xmlns:a16="http://schemas.microsoft.com/office/drawing/2014/main" id="{5B80A301-1CA9-DAFC-FCCA-DE2CC4A9469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113479" y="4367006"/>
            <a:ext cx="1175845" cy="1469806"/>
          </a:xfrm>
          <a:prstGeom prst="rect">
            <a:avLst/>
          </a:prstGeom>
          <a:effectLst>
            <a:outerShdw blurRad="50800" dist="38100" dir="2700000" algn="tl" rotWithShape="0">
              <a:prstClr val="black">
                <a:alpha val="40000"/>
              </a:prstClr>
            </a:outerShdw>
          </a:effectLst>
        </p:spPr>
      </p:pic>
      <p:pic>
        <p:nvPicPr>
          <p:cNvPr id="19" name="Picture 18">
            <a:hlinkClick r:id="rId2"/>
            <a:extLst>
              <a:ext uri="{FF2B5EF4-FFF2-40B4-BE49-F238E27FC236}">
                <a16:creationId xmlns:a16="http://schemas.microsoft.com/office/drawing/2014/main" id="{5EEEE11C-4451-97AD-6181-7516A99FE1D3}"/>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rot="21124454">
            <a:off x="4080238" y="3685112"/>
            <a:ext cx="1665267" cy="2355013"/>
          </a:xfrm>
          <a:prstGeom prst="rect">
            <a:avLst/>
          </a:prstGeom>
          <a:ln>
            <a:solidFill>
              <a:srgbClr val="5A4F1A"/>
            </a:solidFill>
          </a:ln>
          <a:effectLst>
            <a:outerShdw blurRad="50800" dist="38100" dir="2700000" algn="tl" rotWithShape="0">
              <a:prstClr val="black">
                <a:alpha val="40000"/>
              </a:prstClr>
            </a:outerShdw>
          </a:effectLst>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FB860-FD79-53F6-CE3D-FD57A900FDF4}"/>
            </a:ext>
          </a:extLst>
        </p:cNvPr>
        <p:cNvGrpSpPr/>
        <p:nvPr/>
      </p:nvGrpSpPr>
      <p:grpSpPr>
        <a:xfrm>
          <a:off x="0" y="0"/>
          <a:ext cx="0" cy="0"/>
          <a:chOff x="0" y="0"/>
          <a:chExt cx="0" cy="0"/>
        </a:xfrm>
      </p:grpSpPr>
      <p:sp>
        <p:nvSpPr>
          <p:cNvPr id="198" name="Title 1">
            <a:extLst>
              <a:ext uri="{FF2B5EF4-FFF2-40B4-BE49-F238E27FC236}">
                <a16:creationId xmlns:a16="http://schemas.microsoft.com/office/drawing/2014/main" id="{CDCD2D3D-8E6F-5092-60D8-CEDE980854E6}"/>
              </a:ext>
            </a:extLst>
          </p:cNvPr>
          <p:cNvSpPr txBox="1"/>
          <p:nvPr/>
        </p:nvSpPr>
        <p:spPr>
          <a:xfrm>
            <a:off x="2378480" y="203134"/>
            <a:ext cx="6437645" cy="131662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l" defTabSz="914400">
              <a:lnSpc>
                <a:spcPct val="90000"/>
              </a:lnSpc>
              <a:defRPr sz="3600" b="0">
                <a:solidFill>
                  <a:srgbClr val="5A4F1A"/>
                </a:solidFill>
                <a:latin typeface="+mj-lt"/>
                <a:ea typeface="+mj-ea"/>
                <a:cs typeface="+mj-cs"/>
                <a:sym typeface="Helvetica"/>
              </a:defRPr>
            </a:lvl1pPr>
          </a:lstStyle>
          <a:p>
            <a:r>
              <a:rPr lang="en-GB" dirty="0">
                <a:latin typeface="Segoe UI Light" panose="020B0502040204020203" pitchFamily="34" charset="0"/>
              </a:rPr>
              <a:t>Public open webinar</a:t>
            </a:r>
            <a:endParaRPr dirty="0">
              <a:latin typeface="Segoe UI Light" panose="020B0502040204020203" pitchFamily="34" charset="0"/>
            </a:endParaRPr>
          </a:p>
        </p:txBody>
      </p:sp>
      <p:sp>
        <p:nvSpPr>
          <p:cNvPr id="199" name="Google Shape;109;p7">
            <a:extLst>
              <a:ext uri="{FF2B5EF4-FFF2-40B4-BE49-F238E27FC236}">
                <a16:creationId xmlns:a16="http://schemas.microsoft.com/office/drawing/2014/main" id="{0A10DC70-D935-E428-1462-D9053D32593E}"/>
              </a:ext>
            </a:extLst>
          </p:cNvPr>
          <p:cNvSpPr txBox="1"/>
          <p:nvPr/>
        </p:nvSpPr>
        <p:spPr>
          <a:xfrm>
            <a:off x="2378480" y="1747758"/>
            <a:ext cx="4420831" cy="4199097"/>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a:bodyPr>
          <a:lstStyle/>
          <a:p>
            <a:pPr algn="l" defTabSz="914400">
              <a:spcBef>
                <a:spcPts val="600"/>
              </a:spcBef>
              <a:buClr>
                <a:srgbClr val="3F3F3F"/>
              </a:buClr>
              <a:buFont typeface="Arial"/>
              <a:defRPr b="0" spc="-28">
                <a:solidFill>
                  <a:srgbClr val="5A4F1A"/>
                </a:solidFill>
                <a:latin typeface="Roboto Regular"/>
                <a:ea typeface="Roboto Regular"/>
                <a:cs typeface="Roboto Regular"/>
                <a:sym typeface="Roboto Regular"/>
              </a:defRPr>
            </a:pPr>
            <a:r>
              <a:rPr lang="en-GB" b="0" dirty="0">
                <a:latin typeface="Segoe UI Variable Display" pitchFamily="2" charset="0"/>
                <a:cs typeface="Segoe UI Semibold" panose="020B0702040204020203" pitchFamily="34" charset="0"/>
                <a:sym typeface="Roboto Regular"/>
              </a:rPr>
              <a:t>The World Skin Health Coalition are hosting a </a:t>
            </a:r>
            <a:br>
              <a:rPr lang="en-GB" b="0" dirty="0">
                <a:latin typeface="Segoe UI Variable Display" pitchFamily="2" charset="0"/>
                <a:cs typeface="Segoe UI Semibold" panose="020B0702040204020203" pitchFamily="34" charset="0"/>
                <a:sym typeface="Roboto Regular"/>
              </a:rPr>
            </a:br>
            <a:r>
              <a:rPr lang="en-GB" b="0" dirty="0">
                <a:latin typeface="Segoe UI Variable Display" pitchFamily="2" charset="0"/>
                <a:cs typeface="Segoe UI Semibold" panose="020B0702040204020203" pitchFamily="34" charset="0"/>
                <a:sym typeface="Roboto Regular"/>
              </a:rPr>
              <a:t>public webinar. </a:t>
            </a:r>
            <a:r>
              <a:rPr lang="en-GB" dirty="0">
                <a:latin typeface="Segoe UI Light" panose="020B0502040204020203" pitchFamily="34" charset="0"/>
                <a:ea typeface="Roboto Light" panose="02000000000000000000" pitchFamily="2" charset="0"/>
                <a:cs typeface="Segoe UI Light" panose="020B0502040204020203" pitchFamily="34" charset="0"/>
                <a:sym typeface="Roboto Regular"/>
              </a:rPr>
              <a:t>The webinar aims to</a:t>
            </a:r>
            <a:r>
              <a:rPr lang="en-GB"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rPr>
              <a:t>: </a:t>
            </a:r>
          </a:p>
          <a:p>
            <a:pPr marL="342900" indent="-342900" algn="l" defTabSz="914400">
              <a:spcBef>
                <a:spcPts val="600"/>
              </a:spcBef>
              <a:buClr>
                <a:srgbClr val="E3B104"/>
              </a:buClr>
              <a:buSzPct val="100000"/>
              <a:buFont typeface="Arial" panose="020B0604020202020204" pitchFamily="34" charset="0"/>
              <a:buChar char="•"/>
              <a:defRPr b="0" spc="-28">
                <a:solidFill>
                  <a:srgbClr val="5A4F1A"/>
                </a:solidFill>
                <a:latin typeface="+mn-lt"/>
                <a:ea typeface="+mn-ea"/>
                <a:cs typeface="+mn-cs"/>
                <a:sym typeface="Roboto Light"/>
              </a:defRPr>
            </a:pPr>
            <a:r>
              <a:rPr lang="en-GB" b="0" spc="-28" dirty="0">
                <a:solidFill>
                  <a:srgbClr val="5A4F1A"/>
                </a:solidFill>
                <a:latin typeface="Segoe UI Light" panose="020B0502040204020203" pitchFamily="34" charset="0"/>
                <a:cs typeface="Segoe UI Light" panose="020B0502040204020203" pitchFamily="34" charset="0"/>
                <a:sym typeface="Roboto Light"/>
              </a:rPr>
              <a:t>create a shared understanding of the significance of the Resolution, its key messages and plans for implementation </a:t>
            </a:r>
          </a:p>
          <a:p>
            <a:pPr marL="342900" indent="-342900" algn="l" defTabSz="914400">
              <a:spcBef>
                <a:spcPts val="600"/>
              </a:spcBef>
              <a:buClr>
                <a:srgbClr val="E3B104"/>
              </a:buClr>
              <a:buSzPct val="100000"/>
              <a:buFont typeface="Arial" panose="020B0604020202020204" pitchFamily="34" charset="0"/>
              <a:buChar char="•"/>
              <a:defRPr b="0" spc="-28">
                <a:solidFill>
                  <a:srgbClr val="5A4F1A"/>
                </a:solidFill>
                <a:latin typeface="+mn-lt"/>
                <a:ea typeface="+mn-ea"/>
                <a:cs typeface="+mn-cs"/>
                <a:sym typeface="Roboto Light"/>
              </a:defRPr>
            </a:pPr>
            <a:r>
              <a:rPr lang="en-GB" b="0" spc="-28" dirty="0">
                <a:solidFill>
                  <a:srgbClr val="5A4F1A"/>
                </a:solidFill>
                <a:latin typeface="Segoe UI Light" panose="020B0502040204020203" pitchFamily="34" charset="0"/>
                <a:cs typeface="Segoe UI Light" panose="020B0502040204020203" pitchFamily="34" charset="0"/>
                <a:sym typeface="Roboto Light"/>
              </a:rPr>
              <a:t>encourage participants to understand how they can support national-level implementation of the Resolution, including through the sharing of lessons and insights from speakers and panel members </a:t>
            </a:r>
          </a:p>
          <a:p>
            <a:pPr marL="342900" indent="-342900" algn="l" defTabSz="914400">
              <a:spcBef>
                <a:spcPts val="600"/>
              </a:spcBef>
              <a:buClr>
                <a:srgbClr val="E3B104"/>
              </a:buClr>
              <a:buSzPct val="100000"/>
              <a:buFont typeface="Arial" panose="020B0604020202020204" pitchFamily="34" charset="0"/>
              <a:buChar char="•"/>
              <a:defRPr b="0" spc="-28">
                <a:solidFill>
                  <a:srgbClr val="5A4F1A"/>
                </a:solidFill>
                <a:latin typeface="+mn-lt"/>
                <a:ea typeface="+mn-ea"/>
                <a:cs typeface="+mn-cs"/>
                <a:sym typeface="Roboto Light"/>
              </a:defRPr>
            </a:pPr>
            <a:r>
              <a:rPr lang="en-GB" b="0" spc="-28" dirty="0">
                <a:solidFill>
                  <a:srgbClr val="5A4F1A"/>
                </a:solidFill>
                <a:latin typeface="Segoe UI Light" panose="020B0502040204020203" pitchFamily="34" charset="0"/>
                <a:cs typeface="Segoe UI Light" panose="020B0502040204020203" pitchFamily="34" charset="0"/>
                <a:sym typeface="Roboto Light"/>
              </a:rPr>
              <a:t>provide an opportunity for participants to ask speakers and panel members questions about the Resolution and its implementation.</a:t>
            </a:r>
          </a:p>
          <a:p>
            <a:pPr algn="l" defTabSz="914400">
              <a:spcBef>
                <a:spcPts val="600"/>
              </a:spcBef>
              <a:buClr>
                <a:srgbClr val="3F3F3F"/>
              </a:buClr>
              <a:buFont typeface="Arial"/>
              <a:defRPr b="0" spc="-28">
                <a:solidFill>
                  <a:srgbClr val="5A4F1A"/>
                </a:solidFill>
                <a:latin typeface="+mn-lt"/>
                <a:ea typeface="+mn-ea"/>
                <a:cs typeface="+mn-cs"/>
                <a:sym typeface="Roboto Light"/>
              </a:defRPr>
            </a:pPr>
            <a:endParaRPr dirty="0">
              <a:solidFill>
                <a:srgbClr val="5A4F1A"/>
              </a:solidFill>
              <a:latin typeface="Segoe UI Light" panose="020B0502040204020203" pitchFamily="34" charset="0"/>
              <a:cs typeface="Segoe UI Light" panose="020B0502040204020203" pitchFamily="34" charset="0"/>
            </a:endParaRPr>
          </a:p>
        </p:txBody>
      </p:sp>
      <p:sp>
        <p:nvSpPr>
          <p:cNvPr id="200" name="Google Shape;111;p7">
            <a:extLst>
              <a:ext uri="{FF2B5EF4-FFF2-40B4-BE49-F238E27FC236}">
                <a16:creationId xmlns:a16="http://schemas.microsoft.com/office/drawing/2014/main" id="{32E6C5E2-193C-0713-15C1-3AFB354A0C98}"/>
              </a:ext>
            </a:extLst>
          </p:cNvPr>
          <p:cNvSpPr txBox="1"/>
          <p:nvPr/>
        </p:nvSpPr>
        <p:spPr>
          <a:xfrm>
            <a:off x="7091005" y="1747758"/>
            <a:ext cx="4325819" cy="4457052"/>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a:bodyPr>
          <a:lstStyle/>
          <a:p>
            <a:pPr algn="l" defTabSz="914400">
              <a:spcBef>
                <a:spcPts val="600"/>
              </a:spcBef>
              <a:buClr>
                <a:srgbClr val="3F3F3F"/>
              </a:buClr>
              <a:defRPr b="0" spc="-28">
                <a:solidFill>
                  <a:srgbClr val="5A4F1A"/>
                </a:solidFill>
                <a:latin typeface="+mn-lt"/>
                <a:ea typeface="+mn-ea"/>
                <a:cs typeface="+mn-cs"/>
                <a:sym typeface="Roboto Light"/>
              </a:defRPr>
            </a:pPr>
            <a:r>
              <a:rPr lang="en-GB" b="0" spc="-28" dirty="0">
                <a:solidFill>
                  <a:srgbClr val="5A4F1A"/>
                </a:solidFill>
                <a:latin typeface="Segoe UI Light" panose="020B0502040204020203" pitchFamily="34" charset="0"/>
                <a:cs typeface="Segoe UI Light" panose="020B0502040204020203" pitchFamily="34" charset="0"/>
                <a:sym typeface="Roboto Regular"/>
              </a:rPr>
              <a:t>The webinar will be open to all partners, their networks and any contacts that may be interested such as local policy- and decision-makers. </a:t>
            </a:r>
            <a:r>
              <a:rPr lang="en-GB" b="0" dirty="0">
                <a:latin typeface="Segoe UI Light" panose="020B0502040204020203" pitchFamily="34" charset="0"/>
                <a:ea typeface="Roboto Light" panose="02000000000000000000" pitchFamily="2" charset="0"/>
                <a:cs typeface="Segoe UI Light" panose="020B0502040204020203" pitchFamily="34" charset="0"/>
                <a:sym typeface="Roboto Regular"/>
              </a:rPr>
              <a:t>Further details of the webinar, including speakers and how to register, will be shared soon. We hope you will support us in sharing webinar registration details with our networks</a:t>
            </a:r>
            <a:r>
              <a:rPr lang="en-GB"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rPr>
              <a:t>.</a:t>
            </a:r>
          </a:p>
          <a:p>
            <a:pPr algn="l" defTabSz="914400">
              <a:spcBef>
                <a:spcPts val="600"/>
              </a:spcBef>
              <a:buClr>
                <a:srgbClr val="3F3F3F"/>
              </a:buClr>
              <a:buFont typeface="Arial"/>
              <a:defRPr b="0" spc="-28">
                <a:solidFill>
                  <a:srgbClr val="5A4F1A"/>
                </a:solidFill>
                <a:latin typeface="+mn-lt"/>
                <a:ea typeface="+mn-ea"/>
                <a:cs typeface="+mn-cs"/>
                <a:sym typeface="Roboto Light"/>
              </a:defRPr>
            </a:pPr>
            <a:endParaRPr dirty="0">
              <a:solidFill>
                <a:srgbClr val="5A4F1A"/>
              </a:solidFill>
              <a:latin typeface="Segoe UI Light" panose="020B0502040204020203" pitchFamily="34" charset="0"/>
              <a:cs typeface="Segoe UI Light" panose="020B0502040204020203" pitchFamily="34" charset="0"/>
            </a:endParaRPr>
          </a:p>
        </p:txBody>
      </p:sp>
      <p:sp>
        <p:nvSpPr>
          <p:cNvPr id="206" name="Text">
            <a:extLst>
              <a:ext uri="{FF2B5EF4-FFF2-40B4-BE49-F238E27FC236}">
                <a16:creationId xmlns:a16="http://schemas.microsoft.com/office/drawing/2014/main" id="{53992B40-C7CC-429E-663A-B2A49CB369EF}"/>
              </a:ext>
            </a:extLst>
          </p:cNvPr>
          <p:cNvSpPr txBox="1"/>
          <p:nvPr/>
        </p:nvSpPr>
        <p:spPr>
          <a:xfrm>
            <a:off x="11883521" y="6493337"/>
            <a:ext cx="104195" cy="19236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19050" tIns="19050" rIns="19050" bIns="19050">
            <a:spAutoFit/>
          </a:bodyPr>
          <a:lstStyle>
            <a:lvl1pPr>
              <a:defRPr sz="1000" b="0">
                <a:solidFill>
                  <a:srgbClr val="A7974B"/>
                </a:solidFill>
                <a:latin typeface="+mn-lt"/>
                <a:ea typeface="+mn-ea"/>
                <a:cs typeface="+mn-cs"/>
                <a:sym typeface="Roboto Light"/>
              </a:defRPr>
            </a:lvl1pPr>
          </a:lstStyle>
          <a:p>
            <a:fld id="{86CB4B4D-7CA3-9044-876B-883B54F8677D}" type="slidenum">
              <a:rPr>
                <a:latin typeface="Segoe UI Light" panose="020B0502040204020203" pitchFamily="34" charset="0"/>
                <a:cs typeface="Segoe UI Light" panose="020B0502040204020203" pitchFamily="34" charset="0"/>
              </a:rPr>
              <a:t>9</a:t>
            </a:fld>
            <a:endParaRPr dirty="0">
              <a:latin typeface="Segoe UI Light" panose="020B0502040204020203" pitchFamily="34" charset="0"/>
              <a:cs typeface="Segoe UI Light" panose="020B0502040204020203" pitchFamily="34" charset="0"/>
            </a:endParaRPr>
          </a:p>
        </p:txBody>
      </p:sp>
      <p:sp>
        <p:nvSpPr>
          <p:cNvPr id="2" name="Google Shape;111;p7">
            <a:extLst>
              <a:ext uri="{FF2B5EF4-FFF2-40B4-BE49-F238E27FC236}">
                <a16:creationId xmlns:a16="http://schemas.microsoft.com/office/drawing/2014/main" id="{B70724B4-FCDF-CB79-C83C-C16AF0E1FC37}"/>
              </a:ext>
            </a:extLst>
          </p:cNvPr>
          <p:cNvSpPr txBox="1"/>
          <p:nvPr/>
        </p:nvSpPr>
        <p:spPr>
          <a:xfrm>
            <a:off x="2378480" y="1032057"/>
            <a:ext cx="6437645" cy="4457052"/>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a:bodyPr>
          <a:lstStyle/>
          <a:p>
            <a:pPr algn="l" defTabSz="914400">
              <a:spcBef>
                <a:spcPts val="600"/>
              </a:spcBef>
              <a:buClr>
                <a:srgbClr val="3F3F3F"/>
              </a:buClr>
              <a:defRPr b="0" spc="-28">
                <a:solidFill>
                  <a:srgbClr val="5A4F1A"/>
                </a:solidFill>
                <a:latin typeface="+mn-lt"/>
                <a:ea typeface="+mn-ea"/>
                <a:cs typeface="+mn-cs"/>
                <a:sym typeface="Roboto Light"/>
              </a:defRPr>
            </a:pPr>
            <a:r>
              <a:rPr lang="en-GB" spc="-28"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Regular"/>
              </a:rPr>
              <a:t>Tuesday, 8</a:t>
            </a:r>
            <a:r>
              <a:rPr lang="en-GB" spc="-28" baseline="30000"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Regular"/>
              </a:rPr>
              <a:t>th</a:t>
            </a:r>
            <a:r>
              <a:rPr lang="en-GB" spc="-28"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sym typeface="Roboto Regular"/>
              </a:rPr>
              <a:t> September 2026, afternoon CET</a:t>
            </a:r>
            <a:endParaRPr lang="en-GB" dirty="0">
              <a:solidFill>
                <a:srgbClr val="5A4F1A"/>
              </a:solidFill>
              <a:latin typeface="Segoe UI Light" panose="020B0502040204020203" pitchFamily="34" charset="0"/>
              <a:ea typeface="Roboto Light" panose="02000000000000000000" pitchFamily="2" charset="0"/>
              <a:cs typeface="Segoe UI Light" panose="020B0502040204020203" pitchFamily="34" charset="0"/>
            </a:endParaRPr>
          </a:p>
          <a:p>
            <a:pPr algn="l" defTabSz="914400">
              <a:spcBef>
                <a:spcPts val="600"/>
              </a:spcBef>
              <a:buClr>
                <a:srgbClr val="3F3F3F"/>
              </a:buClr>
              <a:buFont typeface="Arial"/>
              <a:defRPr b="0" spc="-28">
                <a:solidFill>
                  <a:srgbClr val="5A4F1A"/>
                </a:solidFill>
                <a:latin typeface="+mn-lt"/>
                <a:ea typeface="+mn-ea"/>
                <a:cs typeface="+mn-cs"/>
                <a:sym typeface="Roboto Light"/>
              </a:defRPr>
            </a:pPr>
            <a:endParaRPr dirty="0">
              <a:solidFill>
                <a:srgbClr val="5A4F1A"/>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401737041"/>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Custom 2">
      <a:majorFont>
        <a:latin typeface="Roboto Light"/>
        <a:ea typeface="Helvetica"/>
        <a:cs typeface="Helvetica"/>
      </a:majorFont>
      <a:minorFont>
        <a:latin typeface="Roboto Light"/>
        <a:ea typeface="Roboto Light"/>
        <a:cs typeface="Roboto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3175"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41275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175"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19050" tIns="19050" rIns="19050" bIns="19050" numCol="1" spcCol="38100" rtlCol="0" anchor="ctr">
        <a:spAutoFit/>
      </a:bodyPr>
      <a:lstStyle>
        <a:defPPr marL="0" marR="0" indent="0" algn="ctr" defTabSz="41275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Roboto Light"/>
        <a:ea typeface="Roboto Light"/>
        <a:cs typeface="Roboto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3175"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41275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175"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19050" tIns="19050" rIns="19050" bIns="19050" numCol="1" spcCol="38100" rtlCol="0" anchor="ctr">
        <a:spAutoFit/>
      </a:bodyPr>
      <a:lstStyle>
        <a:defPPr marL="0" marR="0" indent="0" algn="ctr" defTabSz="41275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447ddb2-11bc-479f-b66f-651b29fc54ad" xsi:nil="true"/>
    <lcf76f155ced4ddcb4097134ff3c332f xmlns="1f6921c3-db26-47a8-8888-0844255b039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EBD027E79208F4B836FB7E2229D6959" ma:contentTypeVersion="17" ma:contentTypeDescription="Create a new document." ma:contentTypeScope="" ma:versionID="cc6b31bc6c16209b50759d403c2d8d83">
  <xsd:schema xmlns:xsd="http://www.w3.org/2001/XMLSchema" xmlns:xs="http://www.w3.org/2001/XMLSchema" xmlns:p="http://schemas.microsoft.com/office/2006/metadata/properties" xmlns:ns2="9447ddb2-11bc-479f-b66f-651b29fc54ad" xmlns:ns3="1f6921c3-db26-47a8-8888-0844255b0391" targetNamespace="http://schemas.microsoft.com/office/2006/metadata/properties" ma:root="true" ma:fieldsID="5b34db2aaea55dd4334a0aa3c106efbb" ns2:_="" ns3:_="">
    <xsd:import namespace="9447ddb2-11bc-479f-b66f-651b29fc54ad"/>
    <xsd:import namespace="1f6921c3-db26-47a8-8888-0844255b03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47ddb2-11bc-479f-b66f-651b29fc54a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646c5f7c-79f1-4e3f-a1ca-a3762cd5b808}" ma:internalName="TaxCatchAll" ma:showField="CatchAllData" ma:web="9447ddb2-11bc-479f-b66f-651b29fc54a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f6921c3-db26-47a8-8888-0844255b03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2e29648-40b9-4f9e-a8a1-96e650a7d04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132685-8CB0-4B11-A0C7-D4D6AFC17391}">
  <ds:schemaRefs>
    <ds:schemaRef ds:uri="http://schemas.microsoft.com/office/2006/documentManagement/types"/>
    <ds:schemaRef ds:uri="ca7a4d8e-7162-43e4-9eda-c171c43e193d"/>
    <ds:schemaRef ds:uri="http://purl.org/dc/terms/"/>
    <ds:schemaRef ds:uri="http://schemas.openxmlformats.org/package/2006/metadata/core-properties"/>
    <ds:schemaRef ds:uri="http://purl.org/dc/dcmitype/"/>
    <ds:schemaRef ds:uri="7aa0645b-3505-4e36-b468-8a8e50e264ac"/>
    <ds:schemaRef ds:uri="http://purl.org/dc/elements/1.1/"/>
    <ds:schemaRef ds:uri="http://schemas.microsoft.com/office/2006/metadata/properties"/>
    <ds:schemaRef ds:uri="http://schemas.microsoft.com/office/infopath/2007/PartnerControls"/>
    <ds:schemaRef ds:uri="http://schemas.microsoft.com/sharepoint/v4"/>
    <ds:schemaRef ds:uri="http://www.w3.org/XML/1998/namespace"/>
    <ds:schemaRef ds:uri="9447ddb2-11bc-479f-b66f-651b29fc54ad"/>
    <ds:schemaRef ds:uri="1f6921c3-db26-47a8-8888-0844255b0391"/>
  </ds:schemaRefs>
</ds:datastoreItem>
</file>

<file path=customXml/itemProps2.xml><?xml version="1.0" encoding="utf-8"?>
<ds:datastoreItem xmlns:ds="http://schemas.openxmlformats.org/officeDocument/2006/customXml" ds:itemID="{1F8033BD-9F36-4398-8FD1-C40BE4111662}">
  <ds:schemaRefs>
    <ds:schemaRef ds:uri="http://schemas.microsoft.com/sharepoint/v3/contenttype/forms"/>
  </ds:schemaRefs>
</ds:datastoreItem>
</file>

<file path=customXml/itemProps3.xml><?xml version="1.0" encoding="utf-8"?>
<ds:datastoreItem xmlns:ds="http://schemas.openxmlformats.org/officeDocument/2006/customXml" ds:itemID="{0478681C-80B9-47C7-A31C-57B399D181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47ddb2-11bc-479f-b66f-651b29fc54ad"/>
    <ds:schemaRef ds:uri="1f6921c3-db26-47a8-8888-0844255b03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1366</TotalTime>
  <Words>3216</Words>
  <Application>Microsoft Office PowerPoint</Application>
  <PresentationFormat>Widescreen</PresentationFormat>
  <Paragraphs>207</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 Forman</dc:creator>
  <cp:lastModifiedBy>Visnja Zaborski Breton</cp:lastModifiedBy>
  <cp:revision>18</cp:revision>
  <dcterms:modified xsi:type="dcterms:W3CDTF">2026-07-23T21:19:02Z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_dlc_DocIdItemGuid">
    <vt:lpwstr>9d7d6f5f-c965-4316-917b-b24e3fb10971</vt:lpwstr>
  </property>
  <property fmtid="{D5CDD505-2E9C-101B-9397-08002B2CF9AE}" pid="4" name="ContentTypeId">
    <vt:lpwstr>0x0101004EBD027E79208F4B836FB7E2229D6959</vt:lpwstr>
  </property>
</Properties>
</file>